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7" r:id="rId5"/>
    <p:sldId id="269" r:id="rId6"/>
    <p:sldId id="270" r:id="rId7"/>
    <p:sldId id="271" r:id="rId8"/>
    <p:sldId id="272" r:id="rId9"/>
    <p:sldId id="273" r:id="rId10"/>
    <p:sldId id="309" r:id="rId11"/>
    <p:sldId id="274" r:id="rId12"/>
    <p:sldId id="275" r:id="rId13"/>
    <p:sldId id="276" r:id="rId14"/>
    <p:sldId id="278" r:id="rId15"/>
    <p:sldId id="282" r:id="rId16"/>
    <p:sldId id="264" r:id="rId17"/>
    <p:sldId id="297" r:id="rId18"/>
    <p:sldId id="298" r:id="rId19"/>
    <p:sldId id="299" r:id="rId20"/>
    <p:sldId id="300" r:id="rId21"/>
    <p:sldId id="302" r:id="rId22"/>
    <p:sldId id="303" r:id="rId23"/>
    <p:sldId id="304" r:id="rId24"/>
    <p:sldId id="296" r:id="rId25"/>
    <p:sldId id="263" r:id="rId26"/>
    <p:sldId id="295" r:id="rId27"/>
    <p:sldId id="265" r:id="rId28"/>
    <p:sldId id="266" r:id="rId29"/>
    <p:sldId id="261" r:id="rId30"/>
    <p:sldId id="262" r:id="rId31"/>
    <p:sldId id="283" r:id="rId32"/>
    <p:sldId id="285" r:id="rId33"/>
    <p:sldId id="286" r:id="rId34"/>
    <p:sldId id="292" r:id="rId35"/>
    <p:sldId id="293" r:id="rId36"/>
    <p:sldId id="294" r:id="rId37"/>
    <p:sldId id="289" r:id="rId38"/>
    <p:sldId id="290" r:id="rId39"/>
    <p:sldId id="291" r:id="rId40"/>
    <p:sldId id="321" r:id="rId41"/>
    <p:sldId id="259" r:id="rId42"/>
    <p:sldId id="268" r:id="rId43"/>
    <p:sldId id="305" r:id="rId44"/>
    <p:sldId id="306" r:id="rId45"/>
    <p:sldId id="307" r:id="rId46"/>
    <p:sldId id="323" r:id="rId47"/>
    <p:sldId id="319" r:id="rId48"/>
    <p:sldId id="318" r:id="rId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B6FDFF-2F46-4646-A0E7-48E1005D496D}" type="datetimeFigureOut">
              <a:rPr lang="tr-TR" smtClean="0"/>
              <a:t>22.10.2019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A4E624-A1FE-477F-BF52-29980E8AB560}" type="slidenum">
              <a:rPr lang="tr-TR" smtClean="0"/>
              <a:t>‹#›</a:t>
            </a:fld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293" y="2553105"/>
            <a:ext cx="6514075" cy="1895805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512530" y="5049180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800" b="1" u="sng" dirty="0"/>
              <a:t>YÜZME HAVUZLARI DOZAJ EKİPMANLARI EĞİTİMİ</a:t>
            </a:r>
          </a:p>
        </p:txBody>
      </p:sp>
    </p:spTree>
    <p:extLst>
      <p:ext uri="{BB962C8B-B14F-4D97-AF65-F5344CB8AC3E}">
        <p14:creationId xmlns:p14="http://schemas.microsoft.com/office/powerpoint/2010/main" val="39144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PH VE ORP PROB MEKANİK BAĞLANTISI</a:t>
            </a:r>
          </a:p>
        </p:txBody>
      </p:sp>
      <p:pic>
        <p:nvPicPr>
          <p:cNvPr id="4" name="Picture 3" descr="C:\WINDOWS\Desktop\dpr corso\picture\Installazion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98" y="1600200"/>
            <a:ext cx="61776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9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3610744" cy="60466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AMPEROMETRIC SENSOR </a:t>
            </a:r>
          </a:p>
        </p:txBody>
      </p:sp>
      <p:grpSp>
        <p:nvGrpSpPr>
          <p:cNvPr id="7" name="Grup 6"/>
          <p:cNvGrpSpPr/>
          <p:nvPr/>
        </p:nvGrpSpPr>
        <p:grpSpPr>
          <a:xfrm>
            <a:off x="1603055" y="3295390"/>
            <a:ext cx="2781672" cy="2715491"/>
            <a:chOff x="4454624" y="2765156"/>
            <a:chExt cx="2781672" cy="2715491"/>
          </a:xfrm>
        </p:grpSpPr>
        <p:pic>
          <p:nvPicPr>
            <p:cNvPr id="4" name="Picture 2053" descr="C:\Manuali\Pc90\pc90pic\pool star diversey front1.bmp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7" t="49964" r="47486" b="13975"/>
            <a:stretch/>
          </p:blipFill>
          <p:spPr bwMode="auto">
            <a:xfrm>
              <a:off x="4839459" y="2765156"/>
              <a:ext cx="2396837" cy="271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ikdörtgen 4"/>
            <p:cNvSpPr/>
            <p:nvPr/>
          </p:nvSpPr>
          <p:spPr>
            <a:xfrm>
              <a:off x="4454624" y="3140968"/>
              <a:ext cx="1872208" cy="15121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6" name="İçerik Yer Tutucusu 2"/>
          <p:cNvSpPr txBox="1">
            <a:spLocks/>
          </p:cNvSpPr>
          <p:nvPr/>
        </p:nvSpPr>
        <p:spPr>
          <a:xfrm>
            <a:off x="457200" y="2317336"/>
            <a:ext cx="3610744" cy="4478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0 – 5 </a:t>
            </a:r>
            <a:r>
              <a:rPr lang="tr-TR" dirty="0" err="1"/>
              <a:t>ppm</a:t>
            </a:r>
            <a:r>
              <a:rPr lang="tr-TR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37425"/>
            <a:ext cx="1285408" cy="124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96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3610744" cy="604664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AMPEROMETRIC SENSOR 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57200" y="2317334"/>
            <a:ext cx="7643192" cy="3631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PROBLARIN KULLANMA TALİMATI </a:t>
            </a:r>
            <a:r>
              <a:rPr lang="en-US" b="1" dirty="0"/>
              <a:t>:</a:t>
            </a:r>
          </a:p>
          <a:p>
            <a:r>
              <a:rPr lang="tr-TR" dirty="0"/>
              <a:t>SU HIZI </a:t>
            </a:r>
            <a:r>
              <a:rPr lang="en-US" dirty="0"/>
              <a:t>&gt;=</a:t>
            </a:r>
            <a:r>
              <a:rPr lang="tr-TR" dirty="0"/>
              <a:t>6</a:t>
            </a:r>
            <a:r>
              <a:rPr lang="en-US" dirty="0"/>
              <a:t>0 Lt / H</a:t>
            </a:r>
            <a:r>
              <a:rPr lang="tr-TR" dirty="0"/>
              <a:t> – MAX : 5 BAR</a:t>
            </a:r>
            <a:endParaRPr lang="en-US" dirty="0"/>
          </a:p>
          <a:p>
            <a:r>
              <a:rPr lang="tr-TR" dirty="0"/>
              <a:t>İL KURULUMDA KALİBRASYON YAPMANDAN ÖNDE OKUMANIN SABİTLENMESİ İÇİN ; EN AZ 2 SAAT EN FAZLA 2 GÜN GEÇMELİ</a:t>
            </a:r>
            <a:r>
              <a:rPr lang="en-US" dirty="0"/>
              <a:t>;</a:t>
            </a:r>
            <a:endParaRPr lang="tr-TR" dirty="0"/>
          </a:p>
          <a:p>
            <a:r>
              <a:rPr lang="tr-TR" dirty="0"/>
              <a:t>SU HIZI SABİT VEYA YETERLİ DEĞİLSE OKUMA YANLIŞ OLACAKTIR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6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04799"/>
            <a:ext cx="3096344" cy="319955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604664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IYON SEÇİCİ (POTANTIOSTATIC) SENSOR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57200" y="2320961"/>
            <a:ext cx="2962672" cy="967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0……200 </a:t>
            </a:r>
            <a:r>
              <a:rPr lang="tr-TR" dirty="0" err="1"/>
              <a:t>ppm</a:t>
            </a:r>
            <a:r>
              <a:rPr lang="tr-TR" dirty="0"/>
              <a:t> KLOR</a:t>
            </a:r>
          </a:p>
          <a:p>
            <a:r>
              <a:rPr lang="tr-TR" dirty="0"/>
              <a:t>0……500 </a:t>
            </a:r>
            <a:r>
              <a:rPr lang="tr-TR" dirty="0" err="1"/>
              <a:t>ppm</a:t>
            </a:r>
            <a:r>
              <a:rPr lang="tr-TR" dirty="0"/>
              <a:t> H2O2 </a:t>
            </a:r>
          </a:p>
        </p:txBody>
      </p:sp>
    </p:spTree>
    <p:extLst>
      <p:ext uri="{BB962C8B-B14F-4D97-AF65-F5344CB8AC3E}">
        <p14:creationId xmlns:p14="http://schemas.microsoft.com/office/powerpoint/2010/main" val="27976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504"/>
          </a:xfrm>
        </p:spPr>
        <p:txBody>
          <a:bodyPr/>
          <a:lstStyle/>
          <a:p>
            <a:r>
              <a:rPr lang="tr-TR" dirty="0"/>
              <a:t>KLOR ÖLÇÜMÜ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6995120" cy="504056"/>
          </a:xfrm>
        </p:spPr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None/>
            </a:pPr>
            <a:r>
              <a:rPr lang="tr-TR" b="1" dirty="0">
                <a:solidFill>
                  <a:schemeClr val="bg1">
                    <a:lumMod val="50000"/>
                  </a:schemeClr>
                </a:solidFill>
              </a:rPr>
              <a:t>IYON SEÇİCİ (POTANTIOSTATIC) SENSOR ÇEŞİTLERİ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27437" y="1988840"/>
            <a:ext cx="7776864" cy="3168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PROBLARIN KULLANMA TALİMATI </a:t>
            </a:r>
            <a:r>
              <a:rPr lang="en-US" b="1" dirty="0"/>
              <a:t>:</a:t>
            </a:r>
          </a:p>
          <a:p>
            <a:r>
              <a:rPr lang="tr-TR" dirty="0"/>
              <a:t>ELEKTROLİTİ İÇİNE DÖKÜN </a:t>
            </a:r>
          </a:p>
          <a:p>
            <a:r>
              <a:rPr lang="tr-TR" dirty="0"/>
              <a:t>SU HIZI </a:t>
            </a:r>
            <a:r>
              <a:rPr lang="en-US" dirty="0"/>
              <a:t>&gt;=30 Lt / H</a:t>
            </a:r>
            <a:r>
              <a:rPr lang="tr-TR" dirty="0"/>
              <a:t> – MAX: 1 BAR</a:t>
            </a:r>
            <a:endParaRPr lang="en-US" dirty="0"/>
          </a:p>
          <a:p>
            <a:r>
              <a:rPr lang="tr-TR" dirty="0"/>
              <a:t>PROB ÇIKIŞ SİNYALİ 4÷20 </a:t>
            </a:r>
            <a:r>
              <a:rPr lang="tr-TR" dirty="0" err="1"/>
              <a:t>mA</a:t>
            </a:r>
            <a:r>
              <a:rPr lang="tr-TR" dirty="0"/>
              <a:t>;</a:t>
            </a:r>
          </a:p>
          <a:p>
            <a:r>
              <a:rPr lang="tr-TR" dirty="0"/>
              <a:t>KABLO UZUNLUĞU EN FAZLA 15 M;</a:t>
            </a:r>
            <a:endParaRPr lang="en-US" dirty="0"/>
          </a:p>
          <a:p>
            <a:r>
              <a:rPr lang="tr-TR" dirty="0"/>
              <a:t>İL KURULUMDA KALİBRASYON YAPMANDAN ÖNDE OKUMANIN SABİTLENMESİ İÇİN ; EN AZ 2 SAAT EN FAZLA 2 GÜN GEÇMELİ</a:t>
            </a:r>
            <a:r>
              <a:rPr lang="en-US" dirty="0"/>
              <a:t>;</a:t>
            </a:r>
            <a:endParaRPr lang="tr-TR" dirty="0"/>
          </a:p>
          <a:p>
            <a:r>
              <a:rPr lang="tr-TR" dirty="0"/>
              <a:t>SU HIZI SABİT VEYA YETERLİ DEĞİLSE OKUMA YANLIŞ OLACAKTIR</a:t>
            </a:r>
          </a:p>
          <a:p>
            <a:r>
              <a:rPr lang="tr-TR" dirty="0"/>
              <a:t>BU PROB TÜRÜ İÇİN ÖZEL TASARLANMIŞ OLAN TUTUCU İLE KULLANILMALIDIR.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-25265"/>
            <a:ext cx="8229600" cy="933985"/>
          </a:xfrm>
        </p:spPr>
        <p:txBody>
          <a:bodyPr/>
          <a:lstStyle/>
          <a:p>
            <a:r>
              <a:rPr lang="tr-TR" dirty="0"/>
              <a:t>BULANIKLIK ÖLÇÜMÜ</a:t>
            </a:r>
          </a:p>
        </p:txBody>
      </p:sp>
      <p:grpSp>
        <p:nvGrpSpPr>
          <p:cNvPr id="50" name="Grup 49"/>
          <p:cNvGrpSpPr/>
          <p:nvPr/>
        </p:nvGrpSpPr>
        <p:grpSpPr>
          <a:xfrm>
            <a:off x="2801144" y="1531146"/>
            <a:ext cx="4075112" cy="1428750"/>
            <a:chOff x="2587625" y="2375621"/>
            <a:chExt cx="4075112" cy="1428750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2587625" y="2862984"/>
              <a:ext cx="511175" cy="485775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 flipH="1">
              <a:off x="2638425" y="2972521"/>
              <a:ext cx="393700" cy="28257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 flipV="1">
              <a:off x="2647950" y="2969346"/>
              <a:ext cx="395287" cy="2984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578475" y="3072534"/>
              <a:ext cx="130175" cy="130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3109912" y="2556596"/>
              <a:ext cx="1704975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3119437" y="3080471"/>
              <a:ext cx="1800225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090862" y="3147146"/>
              <a:ext cx="1809750" cy="466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V="1">
              <a:off x="5700712" y="2880446"/>
              <a:ext cx="942975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V="1">
              <a:off x="5719762" y="3013796"/>
              <a:ext cx="942975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 flipV="1">
              <a:off x="5586412" y="2918546"/>
              <a:ext cx="6667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5700712" y="2832821"/>
              <a:ext cx="83820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H="1" flipV="1">
              <a:off x="5462587" y="2947121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5653087" y="2918546"/>
              <a:ext cx="5715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5395912" y="3137621"/>
              <a:ext cx="1714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H="1">
              <a:off x="5414962" y="3166196"/>
              <a:ext cx="17145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 flipV="1">
              <a:off x="5414962" y="3032846"/>
              <a:ext cx="1524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5662612" y="3194771"/>
              <a:ext cx="9239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5681662" y="3213821"/>
              <a:ext cx="752475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5662612" y="3166196"/>
              <a:ext cx="895350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292725" y="2615334"/>
              <a:ext cx="130175" cy="130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V="1">
              <a:off x="5414962" y="2423246"/>
              <a:ext cx="942975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5434012" y="2556596"/>
              <a:ext cx="942975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H="1" flipV="1">
              <a:off x="5300662" y="2461346"/>
              <a:ext cx="6667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 flipV="1">
              <a:off x="5414962" y="2375621"/>
              <a:ext cx="83820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 flipH="1" flipV="1">
              <a:off x="5176837" y="2489921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V="1">
              <a:off x="5367337" y="2461346"/>
              <a:ext cx="5715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H="1">
              <a:off x="5110162" y="2680421"/>
              <a:ext cx="1714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1" name="Line 35"/>
            <p:cNvSpPr>
              <a:spLocks noChangeShapeType="1"/>
            </p:cNvSpPr>
            <p:nvPr/>
          </p:nvSpPr>
          <p:spPr bwMode="auto">
            <a:xfrm flipH="1">
              <a:off x="5129212" y="2708996"/>
              <a:ext cx="17145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H="1" flipV="1">
              <a:off x="5129212" y="2575646"/>
              <a:ext cx="1524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>
              <a:off x="5376862" y="2737571"/>
              <a:ext cx="9239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5395912" y="2756621"/>
              <a:ext cx="752475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 flipV="1">
              <a:off x="5386387" y="2708996"/>
              <a:ext cx="885825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" name="Oval 40"/>
            <p:cNvSpPr>
              <a:spLocks noChangeArrowheads="1"/>
            </p:cNvSpPr>
            <p:nvPr/>
          </p:nvSpPr>
          <p:spPr bwMode="auto">
            <a:xfrm>
              <a:off x="5407025" y="3482109"/>
              <a:ext cx="130175" cy="1301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7" name="Line 41"/>
            <p:cNvSpPr>
              <a:spLocks noChangeShapeType="1"/>
            </p:cNvSpPr>
            <p:nvPr/>
          </p:nvSpPr>
          <p:spPr bwMode="auto">
            <a:xfrm flipV="1">
              <a:off x="5529262" y="3290021"/>
              <a:ext cx="942975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8" name="Line 42"/>
            <p:cNvSpPr>
              <a:spLocks noChangeShapeType="1"/>
            </p:cNvSpPr>
            <p:nvPr/>
          </p:nvSpPr>
          <p:spPr bwMode="auto">
            <a:xfrm flipV="1">
              <a:off x="5548312" y="3423371"/>
              <a:ext cx="942975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9" name="Line 43"/>
            <p:cNvSpPr>
              <a:spLocks noChangeShapeType="1"/>
            </p:cNvSpPr>
            <p:nvPr/>
          </p:nvSpPr>
          <p:spPr bwMode="auto">
            <a:xfrm flipH="1" flipV="1">
              <a:off x="5414962" y="3328121"/>
              <a:ext cx="6667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V="1">
              <a:off x="5529262" y="3242396"/>
              <a:ext cx="838200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" name="Line 45"/>
            <p:cNvSpPr>
              <a:spLocks noChangeShapeType="1"/>
            </p:cNvSpPr>
            <p:nvPr/>
          </p:nvSpPr>
          <p:spPr bwMode="auto">
            <a:xfrm flipH="1" flipV="1">
              <a:off x="5291137" y="3356696"/>
              <a:ext cx="17145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2" name="Line 46"/>
            <p:cNvSpPr>
              <a:spLocks noChangeShapeType="1"/>
            </p:cNvSpPr>
            <p:nvPr/>
          </p:nvSpPr>
          <p:spPr bwMode="auto">
            <a:xfrm flipV="1">
              <a:off x="5481637" y="3328121"/>
              <a:ext cx="57150" cy="161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3" name="Line 47"/>
            <p:cNvSpPr>
              <a:spLocks noChangeShapeType="1"/>
            </p:cNvSpPr>
            <p:nvPr/>
          </p:nvSpPr>
          <p:spPr bwMode="auto">
            <a:xfrm flipH="1">
              <a:off x="5224462" y="3547196"/>
              <a:ext cx="1714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 flipH="1">
              <a:off x="5243512" y="3575771"/>
              <a:ext cx="171450" cy="57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5" name="Line 49"/>
            <p:cNvSpPr>
              <a:spLocks noChangeShapeType="1"/>
            </p:cNvSpPr>
            <p:nvPr/>
          </p:nvSpPr>
          <p:spPr bwMode="auto">
            <a:xfrm flipH="1" flipV="1">
              <a:off x="5243512" y="3442421"/>
              <a:ext cx="152400" cy="114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>
              <a:off x="5491162" y="3604346"/>
              <a:ext cx="923925" cy="85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>
              <a:off x="5510212" y="3623396"/>
              <a:ext cx="752475" cy="180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 flipV="1">
              <a:off x="5491162" y="3575771"/>
              <a:ext cx="895350" cy="1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51" name="İçerik Yer Tutucusu 2"/>
          <p:cNvSpPr txBox="1">
            <a:spLocks/>
          </p:cNvSpPr>
          <p:nvPr/>
        </p:nvSpPr>
        <p:spPr>
          <a:xfrm>
            <a:off x="1905199" y="1812226"/>
            <a:ext cx="730721" cy="380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IŞIK</a:t>
            </a:r>
          </a:p>
        </p:txBody>
      </p:sp>
      <p:pic>
        <p:nvPicPr>
          <p:cNvPr id="52" name="Resim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91028"/>
            <a:ext cx="2055313" cy="1694156"/>
          </a:xfrm>
          <a:prstGeom prst="rect">
            <a:avLst/>
          </a:prstGeom>
        </p:spPr>
      </p:pic>
      <p:sp>
        <p:nvSpPr>
          <p:cNvPr id="53" name="İçerik Yer Tutucusu 2"/>
          <p:cNvSpPr txBox="1">
            <a:spLocks/>
          </p:cNvSpPr>
          <p:nvPr/>
        </p:nvSpPr>
        <p:spPr>
          <a:xfrm>
            <a:off x="4827113" y="3471664"/>
            <a:ext cx="2460886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S462/SWP</a:t>
            </a:r>
          </a:p>
          <a:p>
            <a:r>
              <a:rPr lang="tr-TR" sz="2000" dirty="0"/>
              <a:t>0÷40 NTU/FTU</a:t>
            </a:r>
          </a:p>
          <a:p>
            <a:r>
              <a:rPr lang="tr-TR" sz="2000" dirty="0"/>
              <a:t>MAX : 45 ͦ C</a:t>
            </a:r>
          </a:p>
          <a:p>
            <a:r>
              <a:rPr lang="tr-TR" sz="2000" dirty="0"/>
              <a:t>MAX : 6 BAR </a:t>
            </a:r>
          </a:p>
          <a:p>
            <a:pPr marL="0" indent="0">
              <a:buNone/>
            </a:pPr>
            <a:endParaRPr lang="tr-TR" sz="2000" dirty="0"/>
          </a:p>
          <a:p>
            <a:pPr marL="0" indent="0" algn="ctr">
              <a:buFont typeface="Arial" pitchFamily="34" charset="0"/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13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8462" y="0"/>
            <a:ext cx="8229600" cy="1556792"/>
          </a:xfrm>
        </p:spPr>
        <p:txBody>
          <a:bodyPr/>
          <a:lstStyle/>
          <a:p>
            <a:r>
              <a:rPr lang="tr-TR" dirty="0"/>
              <a:t>SEKO HAVUZ DOZAJ POMPALARI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58462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SOLENOİD DOZAJ POMPALARI</a:t>
            </a:r>
          </a:p>
        </p:txBody>
      </p:sp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5436096" y="2060848"/>
            <a:ext cx="1088604" cy="5040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1600" dirty="0"/>
              <a:t>POMPA KAFASI</a:t>
            </a:r>
          </a:p>
          <a:p>
            <a:pPr lvl="1"/>
            <a:endParaRPr lang="tr-TR" dirty="0"/>
          </a:p>
        </p:txBody>
      </p:sp>
      <p:pic>
        <p:nvPicPr>
          <p:cNvPr id="7" name="Picture 20" descr="spacc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564904"/>
            <a:ext cx="2448272" cy="3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İçerik Yer Tutucusu 2"/>
          <p:cNvSpPr txBox="1">
            <a:spLocks/>
          </p:cNvSpPr>
          <p:nvPr/>
        </p:nvSpPr>
        <p:spPr>
          <a:xfrm>
            <a:off x="6660232" y="2923828"/>
            <a:ext cx="1152128" cy="289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SOLENOID</a:t>
            </a:r>
            <a:r>
              <a:rPr lang="tr-TR" sz="1600" dirty="0"/>
              <a:t>  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55576" y="2696339"/>
            <a:ext cx="4392488" cy="1083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/>
              <a:t>ADINI İÇİNDE  KULLANILAN ELEKTROMANYETİK (SOLENOID) PARÇADAN ALMAKTADIR.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pPr lvl="1"/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755576" y="3858718"/>
            <a:ext cx="4392488" cy="439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/>
              <a:t>BU PARÇA SALINIM YAPARAK ÇALIŞIR.</a:t>
            </a:r>
          </a:p>
          <a:p>
            <a:pPr marL="0" indent="0">
              <a:buNone/>
            </a:pPr>
            <a:r>
              <a:rPr lang="tr-TR" sz="2000" dirty="0"/>
              <a:t> </a:t>
            </a:r>
          </a:p>
          <a:p>
            <a:pPr lvl="1"/>
            <a:endParaRPr lang="tr-TR" sz="2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5436096" y="5993228"/>
            <a:ext cx="2448272" cy="38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sz="1600" dirty="0"/>
              <a:t>TEMEL YAPISI</a:t>
            </a:r>
          </a:p>
          <a:p>
            <a:pPr lvl="1"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74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/>
      <p:bldP spid="9" grpId="0"/>
      <p:bldP spid="10" grpId="0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8462" y="0"/>
            <a:ext cx="8229600" cy="1556792"/>
          </a:xfrm>
        </p:spPr>
        <p:txBody>
          <a:bodyPr/>
          <a:lstStyle/>
          <a:p>
            <a:r>
              <a:rPr lang="tr-TR" dirty="0"/>
              <a:t>SEKO HAVUZ DOZAJ POMPALARI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58462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SOLENOİD DOZAJ POMPALARI</a:t>
            </a:r>
          </a:p>
        </p:txBody>
      </p:sp>
      <p:sp>
        <p:nvSpPr>
          <p:cNvPr id="12" name="İçerik Yer Tutucusu 2"/>
          <p:cNvSpPr>
            <a:spLocks noGrp="1"/>
          </p:cNvSpPr>
          <p:nvPr>
            <p:ph idx="1"/>
          </p:nvPr>
        </p:nvSpPr>
        <p:spPr>
          <a:xfrm>
            <a:off x="539552" y="5229200"/>
            <a:ext cx="1810544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ÇEKVALF SETİ</a:t>
            </a:r>
          </a:p>
        </p:txBody>
      </p:sp>
      <p:pic>
        <p:nvPicPr>
          <p:cNvPr id="13" name="Picture 9" descr="Corpo_pom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392" y="1801514"/>
            <a:ext cx="1374775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valv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904" y="2636911"/>
            <a:ext cx="13716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İçerik Yer Tutucusu 2"/>
          <p:cNvSpPr txBox="1">
            <a:spLocks/>
          </p:cNvSpPr>
          <p:nvPr/>
        </p:nvSpPr>
        <p:spPr>
          <a:xfrm>
            <a:off x="6814592" y="1916832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800" dirty="0"/>
              <a:t>SIKIŞTIRMA RAKORU</a:t>
            </a:r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6814592" y="2276872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HORTUM HALKASI</a:t>
            </a:r>
          </a:p>
        </p:txBody>
      </p:sp>
      <p:sp>
        <p:nvSpPr>
          <p:cNvPr id="17" name="İçerik Yer Tutucusu 2"/>
          <p:cNvSpPr txBox="1">
            <a:spLocks/>
          </p:cNvSpPr>
          <p:nvPr/>
        </p:nvSpPr>
        <p:spPr>
          <a:xfrm>
            <a:off x="6814592" y="5379658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HORTUM EMZİĞİ</a:t>
            </a:r>
          </a:p>
        </p:txBody>
      </p:sp>
      <p:sp>
        <p:nvSpPr>
          <p:cNvPr id="18" name="İçerik Yer Tutucusu 2"/>
          <p:cNvSpPr txBox="1">
            <a:spLocks/>
          </p:cNvSpPr>
          <p:nvPr/>
        </p:nvSpPr>
        <p:spPr>
          <a:xfrm>
            <a:off x="2494112" y="2924944"/>
            <a:ext cx="1656184" cy="353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BASMA ÇEKVALFİ</a:t>
            </a:r>
          </a:p>
        </p:txBody>
      </p:sp>
      <p:sp>
        <p:nvSpPr>
          <p:cNvPr id="19" name="İçerik Yer Tutucusu 2"/>
          <p:cNvSpPr txBox="1">
            <a:spLocks/>
          </p:cNvSpPr>
          <p:nvPr/>
        </p:nvSpPr>
        <p:spPr>
          <a:xfrm>
            <a:off x="2566120" y="4022634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KAFA ANA GÖVDESİ</a:t>
            </a:r>
          </a:p>
        </p:txBody>
      </p:sp>
      <p:sp>
        <p:nvSpPr>
          <p:cNvPr id="20" name="İçerik Yer Tutucusu 2"/>
          <p:cNvSpPr txBox="1">
            <a:spLocks/>
          </p:cNvSpPr>
          <p:nvPr/>
        </p:nvSpPr>
        <p:spPr>
          <a:xfrm>
            <a:off x="2494112" y="5091626"/>
            <a:ext cx="165618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EMME ÇEKVALFİ</a:t>
            </a:r>
          </a:p>
        </p:txBody>
      </p:sp>
      <p:sp>
        <p:nvSpPr>
          <p:cNvPr id="21" name="İçerik Yer Tutucusu 2"/>
          <p:cNvSpPr txBox="1">
            <a:spLocks/>
          </p:cNvSpPr>
          <p:nvPr/>
        </p:nvSpPr>
        <p:spPr>
          <a:xfrm>
            <a:off x="6814592" y="6093296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800" dirty="0"/>
              <a:t>SIKIŞTIRMA RAKORU</a:t>
            </a:r>
          </a:p>
        </p:txBody>
      </p:sp>
      <p:sp>
        <p:nvSpPr>
          <p:cNvPr id="22" name="İçerik Yer Tutucusu 2"/>
          <p:cNvSpPr txBox="1">
            <a:spLocks/>
          </p:cNvSpPr>
          <p:nvPr/>
        </p:nvSpPr>
        <p:spPr>
          <a:xfrm>
            <a:off x="6814592" y="5737804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HORTUM HALKASI</a:t>
            </a:r>
          </a:p>
        </p:txBody>
      </p:sp>
      <p:sp>
        <p:nvSpPr>
          <p:cNvPr id="23" name="İçerik Yer Tutucusu 2"/>
          <p:cNvSpPr txBox="1">
            <a:spLocks/>
          </p:cNvSpPr>
          <p:nvPr/>
        </p:nvSpPr>
        <p:spPr>
          <a:xfrm>
            <a:off x="6814592" y="2641005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HORTUM EMZİĞİ</a:t>
            </a:r>
          </a:p>
        </p:txBody>
      </p:sp>
      <p:cxnSp>
        <p:nvCxnSpPr>
          <p:cNvPr id="24" name="Düz Ok Bağlayıcısı 23"/>
          <p:cNvCxnSpPr>
            <a:stCxn id="15" idx="1"/>
          </p:cNvCxnSpPr>
          <p:nvPr/>
        </p:nvCxnSpPr>
        <p:spPr>
          <a:xfrm flipH="1">
            <a:off x="5701779" y="2093631"/>
            <a:ext cx="1112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>
            <a:stCxn id="16" idx="1"/>
          </p:cNvCxnSpPr>
          <p:nvPr/>
        </p:nvCxnSpPr>
        <p:spPr>
          <a:xfrm flipH="1">
            <a:off x="5590456" y="2453671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>
            <a:stCxn id="23" idx="1"/>
          </p:cNvCxnSpPr>
          <p:nvPr/>
        </p:nvCxnSpPr>
        <p:spPr>
          <a:xfrm flipH="1">
            <a:off x="5590456" y="281780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>
            <a:stCxn id="21" idx="1"/>
          </p:cNvCxnSpPr>
          <p:nvPr/>
        </p:nvCxnSpPr>
        <p:spPr>
          <a:xfrm flipH="1">
            <a:off x="5701779" y="6270095"/>
            <a:ext cx="1112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>
            <a:stCxn id="22" idx="1"/>
          </p:cNvCxnSpPr>
          <p:nvPr/>
        </p:nvCxnSpPr>
        <p:spPr>
          <a:xfrm flipH="1">
            <a:off x="5590456" y="5914603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>
            <a:stCxn id="17" idx="1"/>
          </p:cNvCxnSpPr>
          <p:nvPr/>
        </p:nvCxnSpPr>
        <p:spPr>
          <a:xfrm flipH="1">
            <a:off x="5590456" y="5556457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İçerik Yer Tutucusu 2"/>
          <p:cNvSpPr txBox="1">
            <a:spLocks/>
          </p:cNvSpPr>
          <p:nvPr/>
        </p:nvSpPr>
        <p:spPr>
          <a:xfrm>
            <a:off x="6814592" y="3669036"/>
            <a:ext cx="2016224" cy="353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1700" dirty="0"/>
              <a:t>HAVA ALMA VANASI</a:t>
            </a:r>
          </a:p>
        </p:txBody>
      </p:sp>
      <p:cxnSp>
        <p:nvCxnSpPr>
          <p:cNvPr id="31" name="Düz Ok Bağlayıcısı 30"/>
          <p:cNvCxnSpPr>
            <a:stCxn id="30" idx="1"/>
          </p:cNvCxnSpPr>
          <p:nvPr/>
        </p:nvCxnSpPr>
        <p:spPr>
          <a:xfrm flipH="1" flipV="1">
            <a:off x="6389167" y="3838648"/>
            <a:ext cx="425425" cy="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>
            <a:stCxn id="18" idx="3"/>
          </p:cNvCxnSpPr>
          <p:nvPr/>
        </p:nvCxnSpPr>
        <p:spPr>
          <a:xfrm>
            <a:off x="4150296" y="3101743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>
            <a:stCxn id="20" idx="3"/>
          </p:cNvCxnSpPr>
          <p:nvPr/>
        </p:nvCxnSpPr>
        <p:spPr>
          <a:xfrm>
            <a:off x="4150296" y="5268425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>
            <a:stCxn id="18" idx="1"/>
          </p:cNvCxnSpPr>
          <p:nvPr/>
        </p:nvCxnSpPr>
        <p:spPr>
          <a:xfrm flipH="1">
            <a:off x="1993504" y="3101743"/>
            <a:ext cx="500608" cy="327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Düz Ok Bağlayıcısı 34"/>
          <p:cNvCxnSpPr>
            <a:stCxn id="20" idx="1"/>
          </p:cNvCxnSpPr>
          <p:nvPr/>
        </p:nvCxnSpPr>
        <p:spPr>
          <a:xfrm flipH="1" flipV="1">
            <a:off x="1993504" y="4581128"/>
            <a:ext cx="500608" cy="687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Ok Bağlayıcısı 35"/>
          <p:cNvCxnSpPr>
            <a:stCxn id="19" idx="3"/>
          </p:cNvCxnSpPr>
          <p:nvPr/>
        </p:nvCxnSpPr>
        <p:spPr>
          <a:xfrm>
            <a:off x="4582344" y="4199433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66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build="p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8462" y="0"/>
            <a:ext cx="8229600" cy="1556792"/>
          </a:xfrm>
        </p:spPr>
        <p:txBody>
          <a:bodyPr/>
          <a:lstStyle/>
          <a:p>
            <a:r>
              <a:rPr lang="tr-TR" dirty="0"/>
              <a:t>SEKO HAVUZ DOZAJ POMPALARI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84110" y="155679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SOLENOİD DOZAJ POMPALARI – INVIKTA SERİSİ</a:t>
            </a:r>
          </a:p>
        </p:txBody>
      </p:sp>
      <p:sp>
        <p:nvSpPr>
          <p:cNvPr id="37" name="İçerik Yer Tutucusu 2"/>
          <p:cNvSpPr>
            <a:spLocks noGrp="1"/>
          </p:cNvSpPr>
          <p:nvPr>
            <p:ph idx="1"/>
          </p:nvPr>
        </p:nvSpPr>
        <p:spPr>
          <a:xfrm>
            <a:off x="755576" y="2492896"/>
            <a:ext cx="4762872" cy="460648"/>
          </a:xfrm>
        </p:spPr>
        <p:txBody>
          <a:bodyPr/>
          <a:lstStyle/>
          <a:p>
            <a:r>
              <a:rPr lang="tr-TR" dirty="0"/>
              <a:t>STANDART PVC POMPA KAFASI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22" b="18976"/>
          <a:stretch/>
        </p:blipFill>
        <p:spPr bwMode="auto">
          <a:xfrm>
            <a:off x="5940152" y="2357796"/>
            <a:ext cx="2160240" cy="33034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İçerik Yer Tutucusu 2"/>
          <p:cNvSpPr txBox="1">
            <a:spLocks/>
          </p:cNvSpPr>
          <p:nvPr/>
        </p:nvSpPr>
        <p:spPr>
          <a:xfrm>
            <a:off x="755576" y="3025551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0,2……5 LT/H DOZLAMA ARALIĞI</a:t>
            </a:r>
          </a:p>
        </p:txBody>
      </p:sp>
      <p:sp>
        <p:nvSpPr>
          <p:cNvPr id="40" name="İçerik Yer Tutucusu 2"/>
          <p:cNvSpPr txBox="1">
            <a:spLocks/>
          </p:cNvSpPr>
          <p:nvPr/>
        </p:nvSpPr>
        <p:spPr>
          <a:xfrm>
            <a:off x="755576" y="3601615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AYNI BOYUTTA 5 FARKLI MODEL</a:t>
            </a:r>
          </a:p>
        </p:txBody>
      </p:sp>
      <p:sp>
        <p:nvSpPr>
          <p:cNvPr id="41" name="İçerik Yer Tutucusu 2"/>
          <p:cNvSpPr txBox="1">
            <a:spLocks/>
          </p:cNvSpPr>
          <p:nvPr/>
        </p:nvSpPr>
        <p:spPr>
          <a:xfrm>
            <a:off x="755576" y="4149080"/>
            <a:ext cx="4896544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STANDART SEVİYE SENSÖRÜ GİRİŞİ</a:t>
            </a:r>
          </a:p>
        </p:txBody>
      </p:sp>
      <p:sp>
        <p:nvSpPr>
          <p:cNvPr id="42" name="İçerik Yer Tutucusu 2"/>
          <p:cNvSpPr txBox="1">
            <a:spLocks/>
          </p:cNvSpPr>
          <p:nvPr/>
        </p:nvSpPr>
        <p:spPr>
          <a:xfrm>
            <a:off x="755576" y="4725144"/>
            <a:ext cx="4896544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SADECE MANUEL ÇALIŞMA</a:t>
            </a:r>
          </a:p>
        </p:txBody>
      </p:sp>
    </p:spTree>
    <p:extLst>
      <p:ext uri="{BB962C8B-B14F-4D97-AF65-F5344CB8AC3E}">
        <p14:creationId xmlns:p14="http://schemas.microsoft.com/office/powerpoint/2010/main" val="279809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 build="p"/>
      <p:bldP spid="39" grpId="0"/>
      <p:bldP spid="40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8462" y="0"/>
            <a:ext cx="8229600" cy="1556792"/>
          </a:xfrm>
        </p:spPr>
        <p:txBody>
          <a:bodyPr/>
          <a:lstStyle/>
          <a:p>
            <a:r>
              <a:rPr lang="tr-TR" dirty="0"/>
              <a:t>SEKO HAVUZ DOZAJ POMPALARI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84110" y="155679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SOLENOİD DOZAJ POMPALARI – KOMPACT SERİSİ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55576" y="3619790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/>
              <a:t>STANDART PVC POMPA KAFASI</a:t>
            </a:r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5576" y="4152445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3……5 LT/H DOZLAMA ARALIĞI</a:t>
            </a: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755576" y="4728509"/>
            <a:ext cx="4762872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AYNI BOYUTTA 4 FARKLI MODEL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4" r="30401"/>
          <a:stretch/>
        </p:blipFill>
        <p:spPr bwMode="auto">
          <a:xfrm>
            <a:off x="5508104" y="2164821"/>
            <a:ext cx="2658368" cy="4360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1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02270"/>
            <a:ext cx="8229600" cy="806450"/>
          </a:xfrm>
        </p:spPr>
        <p:txBody>
          <a:bodyPr/>
          <a:lstStyle/>
          <a:p>
            <a:r>
              <a:rPr lang="tr-TR" dirty="0"/>
              <a:t>YÜZME HAVUZU ÇEŞİTLERİ</a:t>
            </a:r>
          </a:p>
        </p:txBody>
      </p:sp>
      <p:pic>
        <p:nvPicPr>
          <p:cNvPr id="6" name="Picture 14" descr="C:\net\immagini\piscina_int_cva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545" y="2667719"/>
            <a:ext cx="2292350" cy="129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C:\net\immagini\piscina04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545" y="1207219"/>
            <a:ext cx="24018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864623" y="5337894"/>
            <a:ext cx="1521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KİŞİSEL HAVUZLAR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237622" y="3985344"/>
            <a:ext cx="14223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OTEL HAVUZLARI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6477300" y="2693119"/>
            <a:ext cx="178330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KAMUSAL HAVUZLARI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34" descr="C:\Documents and Settings\cornacchiola\Documenti\Immagini\wilhelm_pool_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95" y="3801194"/>
            <a:ext cx="2162175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36"/>
          <p:cNvSpPr>
            <a:spLocks noChangeShapeType="1"/>
          </p:cNvSpPr>
          <p:nvPr/>
        </p:nvSpPr>
        <p:spPr bwMode="auto">
          <a:xfrm flipV="1">
            <a:off x="1251520" y="1148481"/>
            <a:ext cx="0" cy="535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413320" y="5939556"/>
            <a:ext cx="8353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282861" y="4633043"/>
            <a:ext cx="6873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BASİT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1" y="3061418"/>
            <a:ext cx="12531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GELİŞMİŞ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0" y="1508844"/>
            <a:ext cx="131025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PROFESYONEL</a:t>
            </a:r>
            <a:r>
              <a:rPr lang="it-IT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1763688" y="5966544"/>
            <a:ext cx="1489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096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BAŞLANGIÇ SEVİYESİ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4461445" y="5985594"/>
            <a:ext cx="11064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ORTA SEVİYE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7033195" y="6001543"/>
            <a:ext cx="13065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668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240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9812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438400" indent="-609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ÜST SEVİYE</a:t>
            </a:r>
            <a:endParaRPr lang="it-IT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Rectangle 44"/>
          <p:cNvSpPr>
            <a:spLocks noChangeArrowheads="1"/>
          </p:cNvSpPr>
          <p:nvPr/>
        </p:nvSpPr>
        <p:spPr bwMode="auto">
          <a:xfrm>
            <a:off x="232346" y="764704"/>
            <a:ext cx="1531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YÜZME HAVUZU TALEPLERİ</a:t>
            </a:r>
            <a:endParaRPr lang="it-IT" sz="1400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8462" y="0"/>
            <a:ext cx="8229600" cy="1556792"/>
          </a:xfrm>
        </p:spPr>
        <p:txBody>
          <a:bodyPr/>
          <a:lstStyle/>
          <a:p>
            <a:r>
              <a:rPr lang="tr-TR" dirty="0"/>
              <a:t>SEKO HAVUZ DOZAJ POMPALARI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84110" y="155679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SOLENOİD DOZAJ POMPALARI – TEKNA SERİSİ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563888" y="3388902"/>
            <a:ext cx="4402832" cy="504055"/>
          </a:xfrm>
        </p:spPr>
        <p:txBody>
          <a:bodyPr>
            <a:normAutofit fontScale="92500"/>
          </a:bodyPr>
          <a:lstStyle/>
          <a:p>
            <a:r>
              <a:rPr lang="tr-TR" dirty="0"/>
              <a:t>STANDART PVDF POMPA KAFASI</a:t>
            </a:r>
          </a:p>
        </p:txBody>
      </p:sp>
      <p:pic>
        <p:nvPicPr>
          <p:cNvPr id="9" name="Picture 29" descr="Testa PVDF"/>
          <p:cNvPicPr>
            <a:picLocks noChangeAspect="1" noChangeArrowheads="1"/>
          </p:cNvPicPr>
          <p:nvPr/>
        </p:nvPicPr>
        <p:blipFill rotWithShape="1">
          <a:blip r:embed="rId2" cstate="print"/>
          <a:srcRect l="8937"/>
          <a:stretch/>
        </p:blipFill>
        <p:spPr bwMode="auto">
          <a:xfrm>
            <a:off x="1043608" y="2234099"/>
            <a:ext cx="2557331" cy="393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3563888" y="3964966"/>
            <a:ext cx="4896544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0,4……110 LT/H DOZLAMA ARALIĞI</a:t>
            </a: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3563888" y="4598419"/>
            <a:ext cx="5040560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dirty="0"/>
              <a:t>AYNI BOYUTLARDA 5 FARKLI MODEL</a:t>
            </a:r>
          </a:p>
        </p:txBody>
      </p:sp>
    </p:spTree>
    <p:extLst>
      <p:ext uri="{BB962C8B-B14F-4D97-AF65-F5344CB8AC3E}">
        <p14:creationId xmlns:p14="http://schemas.microsoft.com/office/powerpoint/2010/main" val="24267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10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İçerik Yer Tutucusu 2"/>
          <p:cNvSpPr txBox="1">
            <a:spLocks/>
          </p:cNvSpPr>
          <p:nvPr/>
        </p:nvSpPr>
        <p:spPr>
          <a:xfrm>
            <a:off x="1259632" y="3717033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TEKNA EVO TPR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2 FARKLI DOZLAMA SEÇENEĞİ</a:t>
            </a:r>
          </a:p>
          <a:p>
            <a:pPr lvl="1"/>
            <a:r>
              <a:rPr lang="tr-TR" sz="1800" dirty="0"/>
              <a:t>MANUEL DOZLAMA</a:t>
            </a:r>
          </a:p>
          <a:p>
            <a:pPr lvl="1"/>
            <a:r>
              <a:rPr lang="tr-TR" sz="1800" dirty="0"/>
              <a:t>PH/ORP KONTROLLÜ DOZAJ</a:t>
            </a:r>
          </a:p>
          <a:p>
            <a:r>
              <a:rPr lang="tr-TR" dirty="0"/>
              <a:t>DİJİTAL DEBİ AYARI</a:t>
            </a:r>
          </a:p>
          <a:p>
            <a:r>
              <a:rPr lang="tr-TR" dirty="0"/>
              <a:t>SEVİYE KONTROL GİRİŞİ</a:t>
            </a:r>
          </a:p>
          <a:p>
            <a:r>
              <a:rPr lang="tr-TR" dirty="0"/>
              <a:t>PT100 SICAKLIK SENSÖRÜ BAĞLANABİLME</a:t>
            </a:r>
          </a:p>
          <a:p>
            <a:r>
              <a:rPr lang="tr-TR" dirty="0"/>
              <a:t>4 ÷ 20 </a:t>
            </a:r>
            <a:r>
              <a:rPr lang="tr-TR" dirty="0" err="1"/>
              <a:t>mA</a:t>
            </a:r>
            <a:r>
              <a:rPr lang="tr-TR" dirty="0"/>
              <a:t> SİNYAL ÇIKIŞI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19345"/>
            <a:ext cx="36671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Başlık 1"/>
          <p:cNvSpPr txBox="1">
            <a:spLocks/>
          </p:cNvSpPr>
          <p:nvPr/>
        </p:nvSpPr>
        <p:spPr>
          <a:xfrm>
            <a:off x="458462" y="0"/>
            <a:ext cx="8229600" cy="15567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/>
              <a:t>SEKO HAVUZ DOZAJ POMPALARI</a:t>
            </a:r>
            <a:endParaRPr lang="tr-TR" dirty="0"/>
          </a:p>
        </p:txBody>
      </p:sp>
      <p:sp>
        <p:nvSpPr>
          <p:cNvPr id="10" name="Başlık 1"/>
          <p:cNvSpPr txBox="1">
            <a:spLocks/>
          </p:cNvSpPr>
          <p:nvPr/>
        </p:nvSpPr>
        <p:spPr>
          <a:xfrm>
            <a:off x="484110" y="155679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SOLENOİD DOZAJ POMPALARI – TEKNA SERİSİ</a:t>
            </a:r>
          </a:p>
        </p:txBody>
      </p:sp>
    </p:spTree>
    <p:extLst>
      <p:ext uri="{BB962C8B-B14F-4D97-AF65-F5344CB8AC3E}">
        <p14:creationId xmlns:p14="http://schemas.microsoft.com/office/powerpoint/2010/main" val="27094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İçerik Yer Tutucusu 2"/>
          <p:cNvSpPr txBox="1">
            <a:spLocks/>
          </p:cNvSpPr>
          <p:nvPr/>
        </p:nvSpPr>
        <p:spPr>
          <a:xfrm>
            <a:off x="1187624" y="3573017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TEKNA EVO TMP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2 FARKLI DOZLAMA SEÇENEĞİ</a:t>
            </a:r>
          </a:p>
          <a:p>
            <a:pPr lvl="1"/>
            <a:r>
              <a:rPr lang="tr-TR" sz="1800" dirty="0"/>
              <a:t>MANUEL DOZLAMA</a:t>
            </a:r>
          </a:p>
          <a:p>
            <a:pPr lvl="1"/>
            <a:r>
              <a:rPr lang="tr-TR" sz="1800" dirty="0"/>
              <a:t>CL2 – H2O2 – PAA KONTROLLÜ DOZAJ</a:t>
            </a:r>
          </a:p>
          <a:p>
            <a:r>
              <a:rPr lang="tr-TR" dirty="0"/>
              <a:t>DİJİTAL DEBİ AYARI</a:t>
            </a:r>
          </a:p>
          <a:p>
            <a:r>
              <a:rPr lang="tr-TR" dirty="0"/>
              <a:t>SEVİYE KONTROL GİRİŞİ</a:t>
            </a:r>
          </a:p>
          <a:p>
            <a:r>
              <a:rPr lang="tr-TR" dirty="0"/>
              <a:t>PT100 SICAKLIK SENSÖRÜ BAĞLANABİLME</a:t>
            </a:r>
          </a:p>
          <a:p>
            <a:r>
              <a:rPr lang="tr-TR" dirty="0"/>
              <a:t>4 ÷ 20 </a:t>
            </a:r>
            <a:r>
              <a:rPr lang="tr-TR" dirty="0" err="1"/>
              <a:t>mA</a:t>
            </a:r>
            <a:r>
              <a:rPr lang="tr-TR" dirty="0"/>
              <a:t> SİNYAL ÇIKIŞI</a:t>
            </a:r>
          </a:p>
          <a:p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15" y="2248272"/>
            <a:ext cx="36480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58462" y="0"/>
            <a:ext cx="8229600" cy="1556792"/>
          </a:xfrm>
        </p:spPr>
        <p:txBody>
          <a:bodyPr/>
          <a:lstStyle/>
          <a:p>
            <a:r>
              <a:rPr lang="tr-TR" dirty="0"/>
              <a:t>SEKO HAVUZ DOZAJ POMPALARI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484110" y="155679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SOLENOİD DOZAJ POMPALARI – TEKNA SERİSİ</a:t>
            </a:r>
          </a:p>
        </p:txBody>
      </p:sp>
    </p:spTree>
    <p:extLst>
      <p:ext uri="{BB962C8B-B14F-4D97-AF65-F5344CB8AC3E}">
        <p14:creationId xmlns:p14="http://schemas.microsoft.com/office/powerpoint/2010/main" val="14071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İçerik Yer Tutucusu 2"/>
          <p:cNvSpPr txBox="1">
            <a:spLocks/>
          </p:cNvSpPr>
          <p:nvPr/>
        </p:nvSpPr>
        <p:spPr>
          <a:xfrm>
            <a:off x="949304" y="3717032"/>
            <a:ext cx="2448272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TEKNA EVO TCK</a:t>
            </a:r>
          </a:p>
        </p:txBody>
      </p:sp>
      <p:sp>
        <p:nvSpPr>
          <p:cNvPr id="46" name="İçerik Yer Tutucusu 2"/>
          <p:cNvSpPr>
            <a:spLocks noGrp="1"/>
          </p:cNvSpPr>
          <p:nvPr>
            <p:ph idx="1"/>
          </p:nvPr>
        </p:nvSpPr>
        <p:spPr>
          <a:xfrm>
            <a:off x="889248" y="4293097"/>
            <a:ext cx="7197848" cy="237626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2 FARKLI DOZLAMA SEÇENEĞİ</a:t>
            </a:r>
          </a:p>
          <a:p>
            <a:pPr lvl="1"/>
            <a:r>
              <a:rPr lang="tr-TR" sz="1800" dirty="0"/>
              <a:t>MANUEL DOZLAMA</a:t>
            </a:r>
          </a:p>
          <a:p>
            <a:pPr lvl="1"/>
            <a:r>
              <a:rPr lang="tr-TR" sz="1800" dirty="0"/>
              <a:t>PROGRAMLANABİLİR ZAMAN KONTROLÜ</a:t>
            </a:r>
          </a:p>
          <a:p>
            <a:pPr lvl="2"/>
            <a:r>
              <a:rPr lang="tr-TR" sz="1800" dirty="0"/>
              <a:t>HAFTALIK </a:t>
            </a:r>
          </a:p>
          <a:p>
            <a:pPr lvl="2"/>
            <a:r>
              <a:rPr lang="tr-TR" sz="1800" dirty="0"/>
              <a:t>ÇALIŞ – DUR SEÇENEKLİ</a:t>
            </a:r>
          </a:p>
          <a:p>
            <a:r>
              <a:rPr lang="tr-TR" dirty="0"/>
              <a:t>DİJİTAL DEBİ AYARI</a:t>
            </a:r>
          </a:p>
          <a:p>
            <a:r>
              <a:rPr lang="tr-TR" dirty="0"/>
              <a:t>SEVİYE KONTROL GİRİŞİ</a:t>
            </a:r>
          </a:p>
          <a:p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76264"/>
            <a:ext cx="3695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58462" y="0"/>
            <a:ext cx="8229600" cy="1556792"/>
          </a:xfrm>
        </p:spPr>
        <p:txBody>
          <a:bodyPr/>
          <a:lstStyle/>
          <a:p>
            <a:r>
              <a:rPr lang="tr-TR" dirty="0"/>
              <a:t>SEKO HAVUZ DOZAJ POMPALARI</a:t>
            </a: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484110" y="155679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SOLENOİD DOZAJ POMPALARI – TEKNA SERİSİ</a:t>
            </a:r>
          </a:p>
        </p:txBody>
      </p:sp>
    </p:spTree>
    <p:extLst>
      <p:ext uri="{BB962C8B-B14F-4D97-AF65-F5344CB8AC3E}">
        <p14:creationId xmlns:p14="http://schemas.microsoft.com/office/powerpoint/2010/main" val="8215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8462" y="0"/>
            <a:ext cx="8229600" cy="1556792"/>
          </a:xfrm>
        </p:spPr>
        <p:txBody>
          <a:bodyPr/>
          <a:lstStyle/>
          <a:p>
            <a:r>
              <a:rPr lang="tr-TR" dirty="0"/>
              <a:t>SEKO HAVUZ KONTROL SİSTEMLERİ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58462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POOL BASIC EVO PH – RX/CL2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95107" y="1988840"/>
            <a:ext cx="5904656" cy="3950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240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	: </a:t>
            </a:r>
            <a:r>
              <a:rPr lang="tr-TR" dirty="0"/>
              <a:t>0 ÷ 14 PH ± % 1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	: </a:t>
            </a:r>
            <a:r>
              <a:rPr lang="tr-TR" dirty="0"/>
              <a:t>0 ÷ 1000 </a:t>
            </a:r>
            <a:r>
              <a:rPr lang="tr-TR" dirty="0" err="1"/>
              <a:t>mV</a:t>
            </a:r>
            <a:r>
              <a:rPr lang="tr-TR" dirty="0"/>
              <a:t> ± % 1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CL2	: </a:t>
            </a:r>
            <a:r>
              <a:rPr lang="tr-TR" dirty="0"/>
              <a:t>0 ÷ 5 </a:t>
            </a:r>
            <a:r>
              <a:rPr lang="tr-TR" dirty="0" err="1"/>
              <a:t>ppm</a:t>
            </a:r>
            <a:r>
              <a:rPr lang="tr-TR" dirty="0"/>
              <a:t> AMP.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 0 ÷ 100 ͦC</a:t>
            </a:r>
          </a:p>
          <a:p>
            <a:pPr lvl="1"/>
            <a:r>
              <a:rPr lang="tr-TR" dirty="0"/>
              <a:t>AKIŞ KONTROL GİRİŞİ (FLOW) </a:t>
            </a:r>
          </a:p>
          <a:p>
            <a:pPr lvl="1"/>
            <a:r>
              <a:rPr lang="tr-TR" dirty="0"/>
              <a:t>SEVİYE SENSÖRÜ GİRİŞLERİ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1200" dirty="0"/>
          </a:p>
          <a:p>
            <a:pPr lvl="1"/>
            <a:r>
              <a:rPr lang="tr-TR" dirty="0"/>
              <a:t>2 ADET 5 LT/H 1,5 BAR POMPA</a:t>
            </a:r>
          </a:p>
          <a:p>
            <a:pPr lvl="1"/>
            <a:r>
              <a:rPr lang="tr-TR" dirty="0"/>
              <a:t>2 ADET RÖLE</a:t>
            </a:r>
          </a:p>
          <a:p>
            <a:pPr lvl="1"/>
            <a:r>
              <a:rPr lang="tr-TR" dirty="0"/>
              <a:t>1 ADET ALARM RÖLESİ 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&amp; KORUMA SINIFI	:</a:t>
            </a:r>
          </a:p>
          <a:p>
            <a:pPr lvl="1"/>
            <a:r>
              <a:rPr lang="tr-TR" dirty="0"/>
              <a:t>234x162x108 mm IP65 (WM)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1026" name="Picture 2" descr="Z:\yeni ORTAK\ÜRÜNLER\RESİMLER\ÜRÜN RESİMLERİ VERİTABANI\SWIMMING POOL\PoolBasic-Evo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87" y="2686769"/>
            <a:ext cx="3252342" cy="255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tr-TR" dirty="0"/>
              <a:t>SEKO HAVUZ KONTROL SİSTEMLERİ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58462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POOL BASIC EVO PH - RX</a:t>
            </a:r>
          </a:p>
        </p:txBody>
      </p:sp>
      <p:pic>
        <p:nvPicPr>
          <p:cNvPr id="1027" name="Picture 3" descr="Z:\yeni ORTAK\ÜRÜNLER\RESİMLER\Panel Fotoğraf 2013\Seko_Pool_Basic_Pan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4194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75475"/>
            <a:ext cx="2982504" cy="2721677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8462" y="0"/>
            <a:ext cx="8229600" cy="1556792"/>
          </a:xfrm>
        </p:spPr>
        <p:txBody>
          <a:bodyPr/>
          <a:lstStyle/>
          <a:p>
            <a:r>
              <a:rPr lang="tr-TR" dirty="0"/>
              <a:t>SEKO HAVUZ KONTROL SİSTEMLERİ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58462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KOMMANDER EVO PH – RX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95106" y="1988840"/>
            <a:ext cx="6049101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240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	: </a:t>
            </a:r>
            <a:r>
              <a:rPr lang="tr-TR" dirty="0"/>
              <a:t>0 ÷ 14 PH ± % 1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	: </a:t>
            </a:r>
            <a:r>
              <a:rPr lang="tr-TR" dirty="0"/>
              <a:t>0 ÷ 1000 </a:t>
            </a:r>
            <a:r>
              <a:rPr lang="tr-TR" dirty="0" err="1"/>
              <a:t>mV</a:t>
            </a:r>
            <a:r>
              <a:rPr lang="tr-TR" dirty="0"/>
              <a:t> ± % 1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 0 ÷ 100 ͦC</a:t>
            </a:r>
          </a:p>
          <a:p>
            <a:pPr lvl="1"/>
            <a:r>
              <a:rPr lang="tr-TR" dirty="0"/>
              <a:t>AKIŞ KONTROL GİRİŞİ (FLOW) </a:t>
            </a:r>
          </a:p>
          <a:p>
            <a:pPr lvl="1"/>
            <a:r>
              <a:rPr lang="tr-TR" dirty="0"/>
              <a:t>SEVİYE SENSÖRÜ GİRİŞLERİ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1200" dirty="0"/>
          </a:p>
          <a:p>
            <a:pPr lvl="1"/>
            <a:r>
              <a:rPr lang="tr-TR" dirty="0"/>
              <a:t>2 ADET 5 LT/H 1,5 BAR PH – RX POMPASI</a:t>
            </a:r>
          </a:p>
          <a:p>
            <a:pPr lvl="1"/>
            <a:r>
              <a:rPr lang="tr-TR" dirty="0"/>
              <a:t>1 ADET 1,5 LT/H (0,4 LT/H) 1,5 BAR FLOCCULANT POMPASI</a:t>
            </a:r>
          </a:p>
          <a:p>
            <a:pPr lvl="1"/>
            <a:r>
              <a:rPr lang="tr-TR" dirty="0"/>
              <a:t>1 ADET SİRKÜLASYON POMPASI ÇIKIŞI 220VAC / 10A (1,5 </a:t>
            </a:r>
            <a:r>
              <a:rPr lang="tr-TR" dirty="0" err="1"/>
              <a:t>Kw</a:t>
            </a:r>
            <a:r>
              <a:rPr lang="tr-TR" dirty="0"/>
              <a:t>)</a:t>
            </a:r>
          </a:p>
          <a:p>
            <a:pPr lvl="2"/>
            <a:r>
              <a:rPr lang="tr-TR" sz="1200" dirty="0"/>
              <a:t>PROGRAMLANABİLİR ZAMAN KONTROLÜ</a:t>
            </a:r>
          </a:p>
          <a:p>
            <a:pPr lvl="1"/>
            <a:r>
              <a:rPr lang="tr-TR" dirty="0"/>
              <a:t>1 ADET ISITICI ÇIKIŞI 240VAC / 10 A (1,5 </a:t>
            </a:r>
            <a:r>
              <a:rPr lang="tr-TR" dirty="0" err="1"/>
              <a:t>Kw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1 ADET ALARM RÖLESİ 10 A 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&amp; KORUMA SINIFI	:</a:t>
            </a:r>
          </a:p>
          <a:p>
            <a:pPr lvl="1"/>
            <a:r>
              <a:rPr lang="tr-TR" dirty="0"/>
              <a:t>234x162x108 mm IP65 (WM)</a:t>
            </a:r>
          </a:p>
          <a:p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586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tr-TR" dirty="0"/>
              <a:t>SEKO HAVUZ KONTROL SİSTEMLERİ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58462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KONTROL INVIKTA DOUBLE PH – RX/CL2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95107" y="1988840"/>
            <a:ext cx="5904656" cy="3950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240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	: </a:t>
            </a:r>
            <a:r>
              <a:rPr lang="tr-TR" dirty="0"/>
              <a:t>0 ÷ 14 PH ± % 1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	: </a:t>
            </a:r>
            <a:r>
              <a:rPr lang="tr-TR" dirty="0"/>
              <a:t>0 ÷ 1000 </a:t>
            </a:r>
            <a:r>
              <a:rPr lang="tr-TR" dirty="0" err="1"/>
              <a:t>mV</a:t>
            </a:r>
            <a:r>
              <a:rPr lang="tr-TR" dirty="0"/>
              <a:t> ± % 1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CL2	: </a:t>
            </a:r>
            <a:r>
              <a:rPr lang="tr-TR" dirty="0"/>
              <a:t>0 ÷ 5 </a:t>
            </a:r>
            <a:r>
              <a:rPr lang="tr-TR" dirty="0" err="1"/>
              <a:t>ppm</a:t>
            </a:r>
            <a:r>
              <a:rPr lang="tr-TR" dirty="0"/>
              <a:t> AMP.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 0 ÷ 100 ͦC</a:t>
            </a:r>
          </a:p>
          <a:p>
            <a:pPr lvl="1"/>
            <a:r>
              <a:rPr lang="tr-TR" dirty="0"/>
              <a:t>AKIŞ KONTROL GİRİŞİ (FLOW) </a:t>
            </a:r>
          </a:p>
          <a:p>
            <a:pPr lvl="1"/>
            <a:r>
              <a:rPr lang="tr-TR" dirty="0"/>
              <a:t>SEVİYE SENSÖRÜ GİRİŞLERİ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1200" dirty="0"/>
          </a:p>
          <a:p>
            <a:pPr lvl="1"/>
            <a:r>
              <a:rPr lang="tr-TR" dirty="0"/>
              <a:t>2 ADET 5 LT/H 5 BAR POMPA</a:t>
            </a:r>
          </a:p>
          <a:p>
            <a:pPr lvl="1"/>
            <a:r>
              <a:rPr lang="tr-TR" dirty="0"/>
              <a:t>1 ADET ALARM RÖLESİ 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&amp; KORUMA SINIFI	:</a:t>
            </a:r>
          </a:p>
          <a:p>
            <a:pPr lvl="1"/>
            <a:r>
              <a:rPr lang="tr-TR" dirty="0"/>
              <a:t>234x162x108 mm IP65 (WM)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4034" y="2585982"/>
            <a:ext cx="3431459" cy="27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tr-TR" dirty="0"/>
              <a:t>SEKO HAVUZ KONTROL SİSTEMLERİ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58462" y="141277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KONTROL INVIKTA DOUBLE PH - RX</a:t>
            </a:r>
          </a:p>
        </p:txBody>
      </p:sp>
      <p:pic>
        <p:nvPicPr>
          <p:cNvPr id="3074" name="Picture 2" descr="Z:\yeni ORTAK\ÜRÜNLER\RESİMLER\Panel Fotoğraf 2013\Seko_Kontrol_İnvikta_Pan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17" y="1844824"/>
            <a:ext cx="7119690" cy="46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7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/>
          <a:lstStyle/>
          <a:p>
            <a:r>
              <a:rPr lang="tr-TR" dirty="0"/>
              <a:t>SEKO HAVUZ KONTROL SİSTEMLERİ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458462" y="155679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KONTROL 22</a:t>
            </a: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395107" y="1988840"/>
            <a:ext cx="5904656" cy="3950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240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	: </a:t>
            </a:r>
            <a:r>
              <a:rPr lang="tr-TR" dirty="0"/>
              <a:t>0 ÷ 14 PH ± % 1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	: </a:t>
            </a:r>
            <a:r>
              <a:rPr lang="tr-TR" dirty="0"/>
              <a:t>0 ÷ 1000 </a:t>
            </a:r>
            <a:r>
              <a:rPr lang="tr-TR" dirty="0" err="1"/>
              <a:t>mV</a:t>
            </a:r>
            <a:r>
              <a:rPr lang="tr-TR" dirty="0"/>
              <a:t> ± % 1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 0 ÷ 100 ͦC</a:t>
            </a:r>
          </a:p>
          <a:p>
            <a:pPr lvl="1"/>
            <a:r>
              <a:rPr lang="tr-TR" dirty="0"/>
              <a:t>AKIŞ KONTROL GİRİŞİ (FLOW) </a:t>
            </a:r>
          </a:p>
          <a:p>
            <a:pPr lvl="1"/>
            <a:r>
              <a:rPr lang="tr-TR" dirty="0"/>
              <a:t>SEVİYE SENSÖRÜ GİRİŞLERİ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2 ADET RÖLE</a:t>
            </a:r>
          </a:p>
          <a:p>
            <a:pPr lvl="1"/>
            <a:r>
              <a:rPr lang="tr-TR" dirty="0"/>
              <a:t>1 ADET ALARM RÖLESİ 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&amp; KORUMA SINIFI	:</a:t>
            </a:r>
          </a:p>
          <a:p>
            <a:pPr lvl="1"/>
            <a:r>
              <a:rPr lang="tr-TR" dirty="0"/>
              <a:t>234x162x108 mm IP65 (WM)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2288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1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60040"/>
            <a:ext cx="8229600" cy="836712"/>
          </a:xfrm>
        </p:spPr>
        <p:txBody>
          <a:bodyPr/>
          <a:lstStyle/>
          <a:p>
            <a:r>
              <a:rPr lang="tr-TR" dirty="0"/>
              <a:t>YÜZME HAVUZU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736304"/>
          </a:xfrm>
        </p:spPr>
        <p:txBody>
          <a:bodyPr>
            <a:normAutofit/>
          </a:bodyPr>
          <a:lstStyle/>
          <a:p>
            <a:r>
              <a:rPr lang="tr-TR" sz="2000" dirty="0"/>
              <a:t>YÜZME HAVUZLARI VİRÜS VE BAKTERİ AKTARIMI İÇİN EN UYGUN ORTAMLARDAN BİRİDİR, ÖZELLİKLE KAMUSAL KULLANNIMDA OLANLAR.</a:t>
            </a:r>
          </a:p>
          <a:p>
            <a:r>
              <a:rPr lang="tr-TR" sz="2000" dirty="0"/>
              <a:t>BU NEDENLE HAVUZLARDA PH, KLOR VE ORP GİBİ VERİLERİLERE AİT DEĞERLERİN GÖZLEMLENMESİ GEREKMEKTEDİR.</a:t>
            </a:r>
          </a:p>
          <a:p>
            <a:r>
              <a:rPr lang="tr-TR" sz="2000" dirty="0"/>
              <a:t>YÜZME HAVUZLARINDA DOZAJ SİSTEMİ SİRKÜLASYON POMPASI İLE SENKRON ÇALIŞMALIDIR.</a:t>
            </a:r>
          </a:p>
          <a:p>
            <a:r>
              <a:rPr lang="tr-TR" sz="2000" dirty="0"/>
              <a:t>BİR GÜNDE EN AZ 3 KERE SİRKÜLE OLMALIDIR.</a:t>
            </a:r>
          </a:p>
        </p:txBody>
      </p:sp>
      <p:graphicFrame>
        <p:nvGraphicFramePr>
          <p:cNvPr id="4" name="Group 2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17030"/>
              </p:ext>
            </p:extLst>
          </p:nvPr>
        </p:nvGraphicFramePr>
        <p:xfrm>
          <a:off x="611560" y="3933056"/>
          <a:ext cx="7776864" cy="2304257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SINIF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UYGULAMA ALANI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SİKÜLASYON SÜRESİ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 (A1-A2-A3)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KAMUSAL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 DK …. 6 SAAT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MAHALİ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30 DK …. 6 SAAT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HASTAHANE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ÖZEL 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 SAAT…. 6 SAAT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5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SEKO HAVUZ KONTROL SİSTEMLERİ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616624" cy="4711519"/>
          </a:xfr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58462" y="155679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chemeClr val="bg1">
                    <a:lumMod val="50000"/>
                  </a:schemeClr>
                </a:solidFill>
              </a:rPr>
              <a:t>KONTROL 22</a:t>
            </a:r>
          </a:p>
        </p:txBody>
      </p:sp>
    </p:spTree>
    <p:extLst>
      <p:ext uri="{BB962C8B-B14F-4D97-AF65-F5344CB8AC3E}">
        <p14:creationId xmlns:p14="http://schemas.microsoft.com/office/powerpoint/2010/main" val="388048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216"/>
            <a:ext cx="8229600" cy="907504"/>
          </a:xfrm>
        </p:spPr>
        <p:txBody>
          <a:bodyPr/>
          <a:lstStyle/>
          <a:p>
            <a:r>
              <a:rPr lang="tr-TR" dirty="0"/>
              <a:t>KONTROL 800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764704"/>
            <a:ext cx="6552729" cy="4828142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230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</a:t>
            </a:r>
            <a:r>
              <a:rPr lang="tr-TR" dirty="0"/>
              <a:t>CL - PH+ORP – PH+CL – PH+ORP+CL 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PT100/PT1000 0 ÷ +105 ͦC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	: </a:t>
            </a:r>
            <a:r>
              <a:rPr lang="tr-TR" dirty="0"/>
              <a:t>15-30 VAC/VDC</a:t>
            </a:r>
          </a:p>
          <a:p>
            <a:pPr lvl="1"/>
            <a:r>
              <a:rPr lang="tr-TR" dirty="0"/>
              <a:t>AKIŞ KONTROL GİRİŞİ</a:t>
            </a:r>
          </a:p>
          <a:p>
            <a:pPr lvl="1"/>
            <a:r>
              <a:rPr lang="tr-TR" dirty="0"/>
              <a:t>SEVİYE SENSORÜ GİRİŞLERİ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RÖLELER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2"/>
            <a:r>
              <a:rPr lang="tr-TR" dirty="0"/>
              <a:t>HER PAR. İÇİN 1 ADET </a:t>
            </a:r>
          </a:p>
          <a:p>
            <a:pPr lvl="1"/>
            <a:r>
              <a:rPr lang="tr-TR" dirty="0"/>
              <a:t>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endParaRPr lang="tr-TR" dirty="0"/>
          </a:p>
          <a:p>
            <a:pPr lvl="2"/>
            <a:r>
              <a:rPr lang="tr-TR" dirty="0"/>
              <a:t>HER PAR. İÇİN 1 ADET</a:t>
            </a:r>
          </a:p>
          <a:p>
            <a:pPr lvl="1"/>
            <a:r>
              <a:rPr lang="tr-TR" dirty="0"/>
              <a:t>FREKANS ÇIKIŞI (</a:t>
            </a:r>
            <a:r>
              <a:rPr lang="tr-TR" dirty="0" err="1"/>
              <a:t>max</a:t>
            </a:r>
            <a:r>
              <a:rPr lang="tr-TR" dirty="0"/>
              <a:t>: 2 Hz ± 0,016 Hz)</a:t>
            </a:r>
          </a:p>
          <a:p>
            <a:pPr lvl="2"/>
            <a:r>
              <a:rPr lang="tr-TR" dirty="0"/>
              <a:t>HER PAR. İÇİN 1 ADET</a:t>
            </a:r>
          </a:p>
          <a:p>
            <a:pPr lvl="1"/>
            <a:r>
              <a:rPr lang="tr-TR" dirty="0"/>
              <a:t>1 ADET RS485 MODBUS RTU SERİ PORT</a:t>
            </a:r>
          </a:p>
          <a:p>
            <a:pPr lvl="1"/>
            <a:r>
              <a:rPr lang="tr-TR" dirty="0"/>
              <a:t>VERİ KAYDI 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79584" y="5656476"/>
            <a:ext cx="4624463" cy="72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300x290x143 mm	IP65</a:t>
            </a:r>
          </a:p>
          <a:p>
            <a:pPr lvl="1"/>
            <a:endParaRPr lang="tr-TR" sz="1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97571"/>
            <a:ext cx="1568908" cy="15754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69" y="4119563"/>
            <a:ext cx="24860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4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216"/>
            <a:ext cx="8229600" cy="907504"/>
          </a:xfrm>
        </p:spPr>
        <p:txBody>
          <a:bodyPr/>
          <a:lstStyle/>
          <a:p>
            <a:r>
              <a:rPr lang="tr-TR" dirty="0"/>
              <a:t>POOL PHOTOMETER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980728"/>
            <a:ext cx="6033733" cy="4603740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230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</a:t>
            </a:r>
            <a:r>
              <a:rPr lang="tr-TR" dirty="0"/>
              <a:t>PH+ORP+CL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NTC 0 ÷ +50 ͦC</a:t>
            </a:r>
          </a:p>
          <a:p>
            <a:pPr lvl="1"/>
            <a:r>
              <a:rPr lang="tr-TR" dirty="0"/>
              <a:t>AKIŞ KONTROL GİRİŞLERİ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RÖLELER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2"/>
            <a:r>
              <a:rPr lang="tr-TR" dirty="0"/>
              <a:t>HER PAR. İÇİN 1 ADET </a:t>
            </a:r>
          </a:p>
          <a:p>
            <a:pPr lvl="2"/>
            <a:r>
              <a:rPr lang="tr-TR" dirty="0"/>
              <a:t>ALARM RÖLESİ 1 ADET</a:t>
            </a:r>
          </a:p>
          <a:p>
            <a:pPr lvl="1"/>
            <a:r>
              <a:rPr lang="tr-TR" dirty="0"/>
              <a:t>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 </a:t>
            </a: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endParaRPr lang="tr-TR" dirty="0"/>
          </a:p>
          <a:p>
            <a:pPr lvl="2"/>
            <a:r>
              <a:rPr lang="tr-TR" dirty="0"/>
              <a:t>HER PAR. İÇİN 1 ADET</a:t>
            </a:r>
          </a:p>
          <a:p>
            <a:pPr lvl="1"/>
            <a:r>
              <a:rPr lang="tr-TR" dirty="0"/>
              <a:t>220VAC ENERJİ ÇIKIŞI (</a:t>
            </a:r>
            <a:r>
              <a:rPr lang="tr-TR" dirty="0" err="1"/>
              <a:t>max</a:t>
            </a:r>
            <a:r>
              <a:rPr lang="tr-TR" dirty="0"/>
              <a:t>: 8A yük)</a:t>
            </a:r>
          </a:p>
          <a:p>
            <a:pPr lvl="2"/>
            <a:r>
              <a:rPr lang="tr-TR" dirty="0"/>
              <a:t>HER PAR. İÇİN 1 ADET</a:t>
            </a:r>
          </a:p>
          <a:p>
            <a:pPr lvl="1"/>
            <a:r>
              <a:rPr lang="tr-TR" dirty="0"/>
              <a:t>1 ADET RS485 MODBUS RTU SERİ PORT </a:t>
            </a:r>
          </a:p>
          <a:p>
            <a:pPr lvl="1"/>
            <a:r>
              <a:rPr lang="tr-TR" dirty="0"/>
              <a:t>VERİ KAYDI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95536" y="5584468"/>
            <a:ext cx="4624463" cy="724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276x514x126,5 mm	IP65</a:t>
            </a:r>
          </a:p>
          <a:p>
            <a:pPr lvl="1"/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03" y="1659950"/>
            <a:ext cx="1858158" cy="34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tr-TR" dirty="0"/>
              <a:t>POOL PHOTOMETER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35696" y="2636912"/>
            <a:ext cx="3024337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ARALIKLARI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547664" y="3212976"/>
            <a:ext cx="2925617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 </a:t>
            </a:r>
            <a:endParaRPr lang="tr-TR" sz="1200" dirty="0"/>
          </a:p>
          <a:p>
            <a:pPr marL="0" indent="0">
              <a:buNone/>
            </a:pPr>
            <a:endParaRPr lang="tr-TR" sz="1200" dirty="0"/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pPr marL="0" indent="0">
              <a:buNone/>
            </a:pPr>
            <a:endParaRPr lang="tr-TR" sz="2000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473280" y="3212976"/>
            <a:ext cx="3001687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0 ÷ 14,00 </a:t>
            </a:r>
            <a:r>
              <a:rPr lang="tr-TR" sz="2000" dirty="0" err="1"/>
              <a:t>pH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± 1500 </a:t>
            </a:r>
            <a:r>
              <a:rPr lang="tr-TR" sz="2000" dirty="0" err="1"/>
              <a:t>mV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0÷5,00 </a:t>
            </a:r>
            <a:r>
              <a:rPr lang="tr-TR" sz="2000" dirty="0" err="1"/>
              <a:t>ppm</a:t>
            </a:r>
            <a:endParaRPr lang="tr-TR" sz="1200" dirty="0"/>
          </a:p>
          <a:p>
            <a:pPr marL="0" indent="0">
              <a:buNone/>
            </a:pPr>
            <a:r>
              <a:rPr lang="tr-TR" sz="400" dirty="0"/>
              <a:t> 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636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build="p"/>
      <p:bldP spid="1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40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4"/>
            <a:ext cx="6033733" cy="3024336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240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</a:t>
            </a:r>
            <a:r>
              <a:rPr lang="tr-TR" dirty="0"/>
              <a:t>PH/ORP – CL 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 0 ÷ 100 ͦC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	: </a:t>
            </a:r>
            <a:r>
              <a:rPr lang="tr-TR" dirty="0"/>
              <a:t>15-30 VAC/VDC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2 ADET RÖLE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1"/>
            <a:r>
              <a:rPr lang="tr-TR" dirty="0"/>
              <a:t>1 ADET 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</a:t>
            </a:r>
          </a:p>
          <a:p>
            <a:pPr lvl="2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	: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r>
              <a:rPr lang="tr-TR" dirty="0"/>
              <a:t> ± % 2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29" y="3013455"/>
            <a:ext cx="1053175" cy="10619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75406"/>
            <a:ext cx="1378380" cy="136981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04" y="1484784"/>
            <a:ext cx="835628" cy="68330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95" y="2276872"/>
            <a:ext cx="1191845" cy="644341"/>
          </a:xfrm>
          <a:prstGeom prst="rect">
            <a:avLst/>
          </a:prstGeom>
        </p:spPr>
      </p:pic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79585" y="4149079"/>
            <a:ext cx="4624463" cy="1728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RAY TİPİ 		IP20</a:t>
            </a:r>
          </a:p>
          <a:p>
            <a:pPr lvl="1"/>
            <a:r>
              <a:rPr lang="tr-TR" dirty="0"/>
              <a:t>48x96 mm		IP40</a:t>
            </a:r>
          </a:p>
          <a:p>
            <a:pPr lvl="1"/>
            <a:r>
              <a:rPr lang="tr-TR" dirty="0"/>
              <a:t>96x96 mm		IP65 (ÖN PANEL)</a:t>
            </a:r>
          </a:p>
          <a:p>
            <a:pPr lvl="1"/>
            <a:r>
              <a:rPr lang="tr-TR" dirty="0"/>
              <a:t>144x144 mm		IP65 (TÜM GÖVDE)</a:t>
            </a:r>
          </a:p>
          <a:p>
            <a:pPr lvl="1"/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4341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42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3"/>
            <a:ext cx="6033733" cy="3312367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240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</a:t>
            </a:r>
            <a:r>
              <a:rPr lang="tr-TR" dirty="0"/>
              <a:t>PH+ORP – PH+CL 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 0 ÷ 100 ͦC (2 ADET)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	: </a:t>
            </a:r>
            <a:r>
              <a:rPr lang="tr-TR" dirty="0"/>
              <a:t>15-30 VAC/VDC (2 ADET)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4 ADET RÖLE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1"/>
            <a:r>
              <a:rPr lang="tr-TR" dirty="0"/>
              <a:t>2 ADET 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</a:t>
            </a:r>
          </a:p>
          <a:p>
            <a:pPr lvl="2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	: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r>
              <a:rPr lang="tr-TR" dirty="0"/>
              <a:t> ± % 2</a:t>
            </a:r>
          </a:p>
          <a:p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422292" y="4595970"/>
            <a:ext cx="4624463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300x290x143	IP65(TÜM GÖVDE)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40 - 42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556792"/>
            <a:ext cx="3024337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ARALIKLARI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107504" y="2780928"/>
            <a:ext cx="2925617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 </a:t>
            </a:r>
            <a:r>
              <a:rPr lang="tr-TR" sz="1200" dirty="0"/>
              <a:t>(AMPEROMETRIC SENSOR)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</a:t>
            </a:r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200" dirty="0"/>
              <a:t>(POTENTIOSTATIC SENSOR)</a:t>
            </a:r>
          </a:p>
          <a:p>
            <a:pPr marL="914400" lvl="2" indent="0">
              <a:buNone/>
            </a:pPr>
            <a:r>
              <a:rPr lang="tr-TR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3033120" y="2780928"/>
            <a:ext cx="6003375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0 ÷ 14,00 </a:t>
            </a:r>
            <a:r>
              <a:rPr lang="tr-TR" sz="2000" dirty="0" err="1"/>
              <a:t>pH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± 1500 </a:t>
            </a:r>
            <a:r>
              <a:rPr lang="tr-TR" sz="2000" dirty="0" err="1"/>
              <a:t>mV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0÷5,00 </a:t>
            </a:r>
            <a:r>
              <a:rPr lang="tr-TR" sz="2000" dirty="0" err="1"/>
              <a:t>ppm</a:t>
            </a:r>
            <a:endParaRPr lang="tr-TR" sz="1200" dirty="0"/>
          </a:p>
          <a:p>
            <a:pPr marL="0" indent="0">
              <a:buNone/>
            </a:pPr>
            <a:r>
              <a:rPr lang="tr-TR" sz="2000" dirty="0"/>
              <a:t>0÷0,50 / 1,00 / 2,00 / 5,00 / 10,00 / 20,00 / 200,00 </a:t>
            </a:r>
            <a:r>
              <a:rPr lang="tr-TR" sz="2000" dirty="0" err="1"/>
              <a:t>ppm</a:t>
            </a:r>
            <a:endParaRPr lang="tr-TR" sz="2000" dirty="0"/>
          </a:p>
          <a:p>
            <a:pPr marL="914400" lvl="2" indent="0">
              <a:buNone/>
            </a:pPr>
            <a:r>
              <a:rPr lang="tr-TR" sz="1200" dirty="0"/>
              <a:t> (POTENTIOSTATIC SENSOR)</a:t>
            </a:r>
          </a:p>
          <a:p>
            <a:pPr marL="914400" lvl="2" indent="0">
              <a:buNone/>
            </a:pPr>
            <a:r>
              <a:rPr lang="tr-TR" sz="1200" dirty="0"/>
              <a:t>	</a:t>
            </a:r>
          </a:p>
          <a:p>
            <a:pPr marL="0" indent="0">
              <a:buNone/>
            </a:pPr>
            <a:r>
              <a:rPr lang="tr-TR" sz="400" dirty="0"/>
              <a:t> 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482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uiExpand="1" build="p"/>
      <p:bldP spid="1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500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3"/>
            <a:ext cx="6033733" cy="4443224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230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</a:t>
            </a:r>
            <a:r>
              <a:rPr lang="tr-TR" dirty="0"/>
              <a:t>PH/ORP – CL – TB – OX 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 2	: </a:t>
            </a:r>
            <a:r>
              <a:rPr lang="tr-TR" dirty="0"/>
              <a:t>RS485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PT100/PT1000 -10 ÷ +130 ͦC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RÖLELER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2"/>
            <a:r>
              <a:rPr lang="tr-TR" dirty="0"/>
              <a:t>2 ADET PAR. RÖLE</a:t>
            </a:r>
          </a:p>
          <a:p>
            <a:pPr lvl="2"/>
            <a:r>
              <a:rPr lang="tr-TR" dirty="0"/>
              <a:t>1 ADET ALARM RÖLE </a:t>
            </a:r>
          </a:p>
          <a:p>
            <a:pPr lvl="2"/>
            <a:r>
              <a:rPr lang="tr-TR" dirty="0"/>
              <a:t>1 ADET WASH RÖLE</a:t>
            </a:r>
          </a:p>
          <a:p>
            <a:pPr lvl="1"/>
            <a:r>
              <a:rPr lang="tr-TR" dirty="0"/>
              <a:t>2 ADET 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</a:t>
            </a:r>
          </a:p>
          <a:p>
            <a:pPr lvl="2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	: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endParaRPr lang="tr-TR" dirty="0"/>
          </a:p>
          <a:p>
            <a:pPr lvl="1"/>
            <a:r>
              <a:rPr lang="tr-TR" dirty="0"/>
              <a:t>1 ADET RS485 MODBUS RTU SERİ PORT </a:t>
            </a:r>
          </a:p>
          <a:p>
            <a:pPr lvl="1"/>
            <a:r>
              <a:rPr lang="tr-TR" dirty="0"/>
              <a:t>VERİ KAYDI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5201446"/>
            <a:ext cx="5851233" cy="105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95536" y="5447162"/>
            <a:ext cx="4624463" cy="1029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96x96 mm		IP40</a:t>
            </a:r>
          </a:p>
          <a:p>
            <a:pPr lvl="1"/>
            <a:r>
              <a:rPr lang="tr-TR" dirty="0"/>
              <a:t>144x144 mm		IP65 </a:t>
            </a:r>
          </a:p>
          <a:p>
            <a:pPr lvl="1"/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5" t="26897" r="6495" b="20980"/>
          <a:stretch/>
        </p:blipFill>
        <p:spPr>
          <a:xfrm>
            <a:off x="5505976" y="1844824"/>
            <a:ext cx="1481585" cy="1375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7957" r="67844" b="7366"/>
          <a:stretch/>
        </p:blipFill>
        <p:spPr>
          <a:xfrm>
            <a:off x="5589984" y="3356992"/>
            <a:ext cx="2078360" cy="20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502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5" y="1124743"/>
            <a:ext cx="6033733" cy="4322419"/>
          </a:xfrm>
        </p:spPr>
        <p:txBody>
          <a:bodyPr>
            <a:noAutofit/>
          </a:bodyPr>
          <a:lstStyle/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ÇALIŞMA GERİLİMİ	: </a:t>
            </a:r>
            <a:r>
              <a:rPr lang="tr-TR" sz="2000" dirty="0"/>
              <a:t>100 -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/>
              <a:t>230 VAC / 50 – 60 Hz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GİRİŞLER		: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	: </a:t>
            </a:r>
            <a:r>
              <a:rPr lang="tr-TR" dirty="0"/>
              <a:t>PH+ORP – PH+CL </a:t>
            </a:r>
          </a:p>
          <a:p>
            <a:pPr marL="1828800" lvl="4" indent="0">
              <a:buNone/>
            </a:pPr>
            <a:r>
              <a:rPr lang="tr-TR" dirty="0"/>
              <a:t>  TB+OX – PR+OX</a:t>
            </a:r>
          </a:p>
          <a:p>
            <a:pPr lvl="1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SICAKLIK	: </a:t>
            </a:r>
            <a:r>
              <a:rPr lang="tr-TR" dirty="0"/>
              <a:t>PT100/PT1000 -10 ÷ +130 ͦC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ÇIKIŞLAR		: </a:t>
            </a:r>
            <a:endParaRPr lang="tr-TR" sz="2000" dirty="0"/>
          </a:p>
          <a:p>
            <a:pPr lvl="1"/>
            <a:r>
              <a:rPr lang="tr-TR" dirty="0"/>
              <a:t>RÖLELER (</a:t>
            </a:r>
            <a:r>
              <a:rPr lang="tr-TR" dirty="0" err="1"/>
              <a:t>max</a:t>
            </a:r>
            <a:r>
              <a:rPr lang="tr-TR" dirty="0"/>
              <a:t> : 8A)</a:t>
            </a:r>
          </a:p>
          <a:p>
            <a:pPr lvl="2"/>
            <a:r>
              <a:rPr lang="tr-TR" dirty="0"/>
              <a:t>2 ADET PAR. RÖLE</a:t>
            </a:r>
          </a:p>
          <a:p>
            <a:pPr lvl="2"/>
            <a:r>
              <a:rPr lang="tr-TR" dirty="0"/>
              <a:t>1 ADET ALARM RÖLE </a:t>
            </a:r>
          </a:p>
          <a:p>
            <a:pPr lvl="2"/>
            <a:r>
              <a:rPr lang="tr-TR" dirty="0"/>
              <a:t>1 ADET WASH RÖLE</a:t>
            </a:r>
          </a:p>
          <a:p>
            <a:pPr lvl="1"/>
            <a:r>
              <a:rPr lang="tr-TR" dirty="0"/>
              <a:t>2 ADET ANALOG ÇIKIŞ (</a:t>
            </a:r>
            <a:r>
              <a:rPr lang="tr-TR" dirty="0" err="1"/>
              <a:t>max</a:t>
            </a:r>
            <a:r>
              <a:rPr lang="tr-TR" dirty="0"/>
              <a:t> : 500 </a:t>
            </a:r>
            <a:r>
              <a:rPr lang="el-GR" dirty="0"/>
              <a:t>Ω</a:t>
            </a:r>
            <a:r>
              <a:rPr lang="tr-TR" dirty="0"/>
              <a:t>)</a:t>
            </a:r>
          </a:p>
          <a:p>
            <a:pPr lvl="2"/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ARALIK	: </a:t>
            </a:r>
            <a:r>
              <a:rPr lang="tr-TR" dirty="0"/>
              <a:t>0/4 – 20 </a:t>
            </a:r>
            <a:r>
              <a:rPr lang="tr-TR" dirty="0" err="1"/>
              <a:t>mA</a:t>
            </a:r>
            <a:endParaRPr lang="tr-TR" dirty="0"/>
          </a:p>
          <a:p>
            <a:pPr lvl="1"/>
            <a:r>
              <a:rPr lang="tr-TR" dirty="0"/>
              <a:t>1 ADET RS485 MODBUS RTU SERİ PORT </a:t>
            </a:r>
          </a:p>
          <a:p>
            <a:pPr lvl="1"/>
            <a:r>
              <a:rPr lang="tr-TR" dirty="0"/>
              <a:t>VERİ KAYDI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395536" y="4149079"/>
            <a:ext cx="5851233" cy="2104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tr-TR" sz="2000" dirty="0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395536" y="5447162"/>
            <a:ext cx="4624463" cy="1029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ÖLÇÜLER VE KORUMA SINIFI :</a:t>
            </a:r>
            <a:r>
              <a:rPr lang="tr-TR" sz="2000" dirty="0"/>
              <a:t> </a:t>
            </a:r>
          </a:p>
          <a:p>
            <a:pPr lvl="1"/>
            <a:r>
              <a:rPr lang="tr-TR" dirty="0"/>
              <a:t>96x96 mm		IP40</a:t>
            </a:r>
          </a:p>
          <a:p>
            <a:pPr lvl="1"/>
            <a:r>
              <a:rPr lang="tr-TR" dirty="0"/>
              <a:t>144x144 mm		IP65 </a:t>
            </a:r>
          </a:p>
          <a:p>
            <a:pPr lvl="1"/>
            <a:endParaRPr lang="tr-TR" sz="12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5" t="26897" r="6495" b="20980"/>
          <a:stretch/>
        </p:blipFill>
        <p:spPr>
          <a:xfrm>
            <a:off x="5505976" y="1844824"/>
            <a:ext cx="1481585" cy="1375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" t="7957" r="67844" b="7366"/>
          <a:stretch/>
        </p:blipFill>
        <p:spPr>
          <a:xfrm>
            <a:off x="5589984" y="3356992"/>
            <a:ext cx="2078360" cy="20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07504"/>
          </a:xfrm>
        </p:spPr>
        <p:txBody>
          <a:bodyPr/>
          <a:lstStyle/>
          <a:p>
            <a:r>
              <a:rPr lang="tr-TR" dirty="0"/>
              <a:t>KONTROL  - 500 - 502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7" y="1844824"/>
            <a:ext cx="3024337" cy="432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ÖLÇÜM ARALIKLARI</a:t>
            </a:r>
          </a:p>
          <a:p>
            <a:r>
              <a:rPr lang="tr-TR" sz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" dirty="0"/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35496" y="2276872"/>
            <a:ext cx="2925617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ORP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KLOR 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PEROXIDE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(O3)</a:t>
            </a:r>
          </a:p>
          <a:p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BULANIKLIK</a:t>
            </a:r>
          </a:p>
          <a:p>
            <a:endParaRPr lang="tr-TR" sz="2000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2961112" y="2276872"/>
            <a:ext cx="6110880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0 ÷ 14,00 </a:t>
            </a:r>
            <a:r>
              <a:rPr lang="tr-TR" sz="2000" dirty="0" err="1"/>
              <a:t>pH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± 1500 </a:t>
            </a:r>
            <a:r>
              <a:rPr lang="tr-TR" sz="2000" dirty="0" err="1"/>
              <a:t>mV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 ÷ 0,50 / 1,00 / 2,00 / 5,00 / 10,00 / 20,00 / 200,00 </a:t>
            </a:r>
            <a:r>
              <a:rPr lang="tr-TR" sz="2000" dirty="0" err="1"/>
              <a:t>ppm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 ÷ 500 / 1.000 / 2.000 / 10.000 /  100.000 </a:t>
            </a:r>
            <a:r>
              <a:rPr lang="tr-TR" sz="2000" dirty="0" err="1"/>
              <a:t>ppm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 ÷ 0,5 / 2,00 / 5,00 / 10,00 </a:t>
            </a:r>
            <a:r>
              <a:rPr lang="tr-TR" sz="2000" dirty="0" err="1"/>
              <a:t>ppm</a:t>
            </a:r>
            <a:endParaRPr lang="tr-TR" sz="2000" dirty="0"/>
          </a:p>
          <a:p>
            <a:pPr marL="0" indent="0">
              <a:buNone/>
            </a:pPr>
            <a:r>
              <a:rPr lang="tr-TR" sz="2000" dirty="0"/>
              <a:t>0,00 ÷ 40 / 100 NTU/FTU</a:t>
            </a:r>
          </a:p>
          <a:p>
            <a:pPr marL="914400" lvl="2" indent="0">
              <a:buNone/>
            </a:pPr>
            <a:r>
              <a:rPr lang="tr-TR" sz="1200" dirty="0"/>
              <a:t>	</a:t>
            </a:r>
          </a:p>
          <a:p>
            <a:pPr marL="0" indent="0">
              <a:buNone/>
            </a:pPr>
            <a:r>
              <a:rPr lang="tr-TR" sz="400" dirty="0"/>
              <a:t> 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4480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/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YÜZME HAVUZU ÖLÇÜM PARAMETRELERİ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410443"/>
              </p:ext>
            </p:extLst>
          </p:nvPr>
        </p:nvGraphicFramePr>
        <p:xfrm>
          <a:off x="529209" y="1600200"/>
          <a:ext cx="8219255" cy="42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3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PARAMETRE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HAVUZ TİPİ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BİRİM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SINIR DEĞERLER</a:t>
                      </a:r>
                    </a:p>
                    <a:p>
                      <a:pPr algn="ctr"/>
                      <a:r>
                        <a:rPr lang="tr-TR" dirty="0"/>
                        <a:t>EN</a:t>
                      </a:r>
                      <a:r>
                        <a:rPr lang="tr-TR" baseline="0" dirty="0"/>
                        <a:t> AZ            EN ÇOK</a:t>
                      </a:r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SICAKLIK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KAPALI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ͦC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AÇIK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pH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TATLI VE DENİZ SUYU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pH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7,8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HİDROJEN PEROKSİD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AÇIK -</a:t>
                      </a:r>
                      <a:r>
                        <a:rPr lang="tr-TR" baseline="0" dirty="0"/>
                        <a:t> KAPALI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ppm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/>
                        <a:t>SERBEST KLOR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ppm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AÇIK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ppm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SERBEST</a:t>
                      </a:r>
                      <a:r>
                        <a:rPr lang="tr-TR" baseline="0" dirty="0"/>
                        <a:t> KLOR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OZON</a:t>
                      </a:r>
                      <a:r>
                        <a:rPr lang="tr-TR" sz="1200" baseline="0" dirty="0"/>
                        <a:t> KULLANILIYOR İSE</a:t>
                      </a:r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/>
                        <a:t>ppm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BULANIKLIK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AÇIK - KAPALI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NTU / FTU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8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/>
              <a:t>SEÇİM TABLOSU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690818"/>
              </p:ext>
            </p:extLst>
          </p:nvPr>
        </p:nvGraphicFramePr>
        <p:xfrm>
          <a:off x="539552" y="908720"/>
          <a:ext cx="8229600" cy="5717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62"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800" b="1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800" b="1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9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4000" b="1" i="0" u="none" strike="noStrike" dirty="0">
                          <a:effectLst/>
                          <a:latin typeface="+mn-lt"/>
                        </a:rPr>
                        <a:t>KAPALI HAVUZ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İSTENİLEN SERBEST KLOR (</a:t>
                      </a:r>
                      <a:r>
                        <a:rPr lang="tr-TR" sz="1800" b="1" i="0" u="none" strike="noStrike" dirty="0" err="1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ppm</a:t>
                      </a:r>
                      <a:r>
                        <a:rPr lang="tr-TR" sz="1800" b="1" i="0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HAVUZ (m³)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KİMYASAL</a:t>
                      </a:r>
                      <a:r>
                        <a:rPr lang="tr-TR" sz="1800" b="1" i="0" u="none" strike="noStrike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KONSENTRASYONU</a:t>
                      </a:r>
                      <a:r>
                        <a:rPr lang="tr-TR" sz="1800" b="1" i="0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(%/LT)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DOZAJ</a:t>
                      </a:r>
                      <a:r>
                        <a:rPr lang="tr-TR" sz="18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POMPASI KAPASİTESİ </a:t>
                      </a:r>
                      <a:r>
                        <a:rPr lang="tr-TR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tr-TR" sz="18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Lt</a:t>
                      </a:r>
                      <a:r>
                        <a:rPr lang="tr-TR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/h)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8,000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79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tr-TR" sz="4000" b="1" i="0" u="none" strike="noStrike" dirty="0">
                          <a:effectLst/>
                          <a:latin typeface="+mn-lt"/>
                        </a:rPr>
                        <a:t>AÇIK</a:t>
                      </a:r>
                      <a:r>
                        <a:rPr lang="tr-TR" sz="4000" b="1" i="0" u="none" strike="noStrike" baseline="0" dirty="0">
                          <a:effectLst/>
                          <a:latin typeface="+mn-lt"/>
                        </a:rPr>
                        <a:t> HAVUZ</a:t>
                      </a:r>
                      <a:endParaRPr lang="tr-TR" sz="40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93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İSTENİLEN</a:t>
                      </a:r>
                      <a:r>
                        <a:rPr lang="tr-TR" sz="1800" b="1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 SERBEST KLOR </a:t>
                      </a:r>
                      <a:r>
                        <a:rPr lang="tr-TR" sz="1800" b="1" i="0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tr-TR" sz="1800" b="1" i="0" u="none" strike="noStrike" dirty="0" err="1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ppm</a:t>
                      </a:r>
                      <a:r>
                        <a:rPr lang="tr-TR" sz="1800" b="1" i="0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HAVUZ (m³)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KİMYASAL</a:t>
                      </a:r>
                      <a:r>
                        <a:rPr lang="tr-TR" sz="1800" b="1" i="0" u="none" strike="noStrike" baseline="0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 KONSENTRASYONU </a:t>
                      </a:r>
                      <a:r>
                        <a:rPr lang="tr-TR" sz="1800" b="1" i="0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(%/</a:t>
                      </a:r>
                      <a:r>
                        <a:rPr lang="tr-TR" sz="1800" b="1" i="0" u="none" strike="noStrike" dirty="0" err="1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Lt</a:t>
                      </a:r>
                      <a:r>
                        <a:rPr lang="tr-TR" sz="1800" b="1" i="0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DOZAJ</a:t>
                      </a:r>
                      <a:r>
                        <a:rPr lang="tr-TR" sz="1800" b="1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POMPASI KAPASİTESİ </a:t>
                      </a:r>
                      <a:r>
                        <a:rPr lang="tr-TR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tr-TR" sz="1800" b="1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Lt</a:t>
                      </a:r>
                      <a:r>
                        <a:rPr lang="tr-TR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/h)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9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008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915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tr-TR" dirty="0"/>
              <a:t>YÜZME HAVUZU ŞEMASI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203848" y="5301208"/>
            <a:ext cx="2609726" cy="941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algn="l" defTabSz="952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47750" algn="l" defTabSz="952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algn="l" defTabSz="952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28750" algn="l" defTabSz="952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52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52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52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52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52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A) 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DENGE TANKI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B) 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FİLTRE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C) 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EŞANJÖR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D) 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KİMYASAL TANKLARI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17" descr="C:\Documents and Settings\Administrator\Documenti\Immagini\SWP_plant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4" y="908720"/>
            <a:ext cx="7598172" cy="41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51520" y="6101680"/>
            <a:ext cx="1944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tr-TR" sz="1400" dirty="0">
                <a:solidFill>
                  <a:schemeClr val="bg1">
                    <a:lumMod val="50000"/>
                  </a:schemeClr>
                </a:solidFill>
              </a:rPr>
              <a:t>SİRKÜLASYON POMPASI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Düz Ok Bağlayıcısı 9"/>
          <p:cNvCxnSpPr>
            <a:stCxn id="7" idx="0"/>
          </p:cNvCxnSpPr>
          <p:nvPr/>
        </p:nvCxnSpPr>
        <p:spPr>
          <a:xfrm flipV="1">
            <a:off x="1223628" y="5076171"/>
            <a:ext cx="468052" cy="1025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057172" y="5373216"/>
            <a:ext cx="2825750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algn="l" defTabSz="952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47750" algn="l" defTabSz="952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38250" algn="l" defTabSz="952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28750" algn="l" defTabSz="952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defTabSz="9525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52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52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52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52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E) 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PROB TUTUCU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F) 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BÜTÜNLEŞİK DOZAJ SİSTEMİ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G) </a:t>
            </a: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ENJEKSİYON VALFİ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77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7350" y="0"/>
            <a:ext cx="8229600" cy="979512"/>
          </a:xfrm>
        </p:spPr>
        <p:txBody>
          <a:bodyPr/>
          <a:lstStyle/>
          <a:p>
            <a:r>
              <a:rPr lang="tr-TR" dirty="0"/>
              <a:t>İDEAL MONTAJ ŞEKİLLERİ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153988" y="1476375"/>
            <a:ext cx="8882508" cy="4913313"/>
            <a:chOff x="153988" y="1476375"/>
            <a:chExt cx="8990012" cy="4913313"/>
          </a:xfrm>
        </p:grpSpPr>
        <p:pic>
          <p:nvPicPr>
            <p:cNvPr id="5" name="Picture 2" descr="C:\Documents and Settings\cornacchiola\Documenti\Immagini\pannelli-sfioro-schem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4" t="10718" r="7205"/>
            <a:stretch>
              <a:fillRect/>
            </a:stretch>
          </p:blipFill>
          <p:spPr bwMode="auto">
            <a:xfrm>
              <a:off x="387350" y="1476375"/>
              <a:ext cx="8029575" cy="4913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723900" y="3971925"/>
              <a:ext cx="1076325" cy="4572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7658100" y="3200400"/>
              <a:ext cx="419100" cy="84772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3988" y="4437063"/>
              <a:ext cx="14795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YOSUN ÖNLEYİCİ POMASI (TCK)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664450" y="2751311"/>
              <a:ext cx="147955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LOKÜLANT POMPASI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305050" y="4791075"/>
              <a:ext cx="342900" cy="115252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3667125" y="4381500"/>
              <a:ext cx="495300" cy="6096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095375" y="4438650"/>
              <a:ext cx="1638300" cy="84772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266825" y="2324100"/>
              <a:ext cx="9525" cy="100965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657350" y="1952625"/>
              <a:ext cx="9525" cy="11811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 flipV="1">
              <a:off x="7705725" y="4419600"/>
              <a:ext cx="495300" cy="6096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468438" y="5942013"/>
              <a:ext cx="159139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SİKÜLASYON POMASI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068762" y="4922838"/>
              <a:ext cx="71926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F</a:t>
              </a:r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İLTRE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7459663" y="4989513"/>
              <a:ext cx="131762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DENGE TANKI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68288" y="5237163"/>
              <a:ext cx="175577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EN İYİ OKUMA YAPILACAK NOKTA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>
                <a:buFont typeface="Wingdings" pitchFamily="2" charset="2"/>
                <a:buNone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pH, Redox, F. Chlorine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92088" y="2112963"/>
              <a:ext cx="14795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KLOR POMPASI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1039813" y="1674813"/>
              <a:ext cx="147955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</a:rPr>
                <a:t>pH </a:t>
              </a:r>
              <a:r>
                <a:rPr lang="tr-TR" sz="1200" dirty="0">
                  <a:solidFill>
                    <a:schemeClr val="bg1">
                      <a:lumMod val="50000"/>
                    </a:schemeClr>
                  </a:solidFill>
                </a:rPr>
                <a:t>POMPASI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4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7350" y="0"/>
            <a:ext cx="8229600" cy="979512"/>
          </a:xfrm>
        </p:spPr>
        <p:txBody>
          <a:bodyPr/>
          <a:lstStyle/>
          <a:p>
            <a:r>
              <a:rPr lang="tr-TR" dirty="0"/>
              <a:t>İDEAL MONTAJ ŞEKİLLERİ</a:t>
            </a:r>
          </a:p>
        </p:txBody>
      </p:sp>
      <p:pic>
        <p:nvPicPr>
          <p:cNvPr id="22" name="Picture 28" descr="C:\Documents and Settings\cornacchiola\Documenti\Immagini\Pic_x_Flyer\Oxygen pump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358" y="1628800"/>
            <a:ext cx="5003800" cy="142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İçerik Yer Tutucusu 2"/>
          <p:cNvSpPr>
            <a:spLocks noGrp="1"/>
          </p:cNvSpPr>
          <p:nvPr>
            <p:ph idx="1"/>
          </p:nvPr>
        </p:nvSpPr>
        <p:spPr>
          <a:xfrm>
            <a:off x="611560" y="980728"/>
            <a:ext cx="7992888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dirty="0"/>
              <a:t>ALTERNATİF DEZENFEKSİYON METODU (H2O2)</a:t>
            </a:r>
          </a:p>
          <a:p>
            <a:pPr marL="457200" lvl="1" indent="0">
              <a:buNone/>
            </a:pPr>
            <a:endParaRPr lang="tr-TR" sz="1200" dirty="0"/>
          </a:p>
          <a:p>
            <a:r>
              <a:rPr lang="tr-TR" sz="400" dirty="0"/>
              <a:t> </a:t>
            </a:r>
          </a:p>
          <a:p>
            <a:endParaRPr lang="tr-TR" sz="2000" dirty="0"/>
          </a:p>
          <a:p>
            <a:endParaRPr lang="tr-TR" sz="2000" dirty="0"/>
          </a:p>
        </p:txBody>
      </p:sp>
      <p:sp>
        <p:nvSpPr>
          <p:cNvPr id="25" name="İçerik Yer Tutucusu 2"/>
          <p:cNvSpPr txBox="1">
            <a:spLocks/>
          </p:cNvSpPr>
          <p:nvPr/>
        </p:nvSpPr>
        <p:spPr>
          <a:xfrm>
            <a:off x="611560" y="3443762"/>
            <a:ext cx="7848872" cy="705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dirty="0"/>
              <a:t>FLOKÜLANT DOZAJI</a:t>
            </a:r>
          </a:p>
          <a:p>
            <a:pPr lvl="1"/>
            <a:r>
              <a:rPr lang="tr-TR" sz="1200" dirty="0"/>
              <a:t>SUDA MEYDANA GELEN BULANIKLIĞI AZALTMAK İÇİN DOZLANMAKTADIR.</a:t>
            </a:r>
          </a:p>
          <a:p>
            <a:pPr marL="0" indent="0">
              <a:buFont typeface="Arial" pitchFamily="34" charset="0"/>
              <a:buNone/>
            </a:pPr>
            <a:endParaRPr lang="tr-TR" sz="2000" dirty="0"/>
          </a:p>
          <a:p>
            <a:r>
              <a:rPr lang="tr-TR" sz="400" dirty="0"/>
              <a:t> 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26" name="Picture 5" descr="C:\Documents and Settings\cornacchiola\Documenti\Immagini\Pic_x_Flyer\Flocculant pump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320" y="4328570"/>
            <a:ext cx="509587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8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7350" y="0"/>
            <a:ext cx="8229600" cy="979512"/>
          </a:xfrm>
        </p:spPr>
        <p:txBody>
          <a:bodyPr/>
          <a:lstStyle/>
          <a:p>
            <a:r>
              <a:rPr lang="tr-TR" dirty="0"/>
              <a:t>İDEAL MONTAJ ŞEKİLLERİ</a:t>
            </a:r>
          </a:p>
        </p:txBody>
      </p:sp>
      <p:pic>
        <p:nvPicPr>
          <p:cNvPr id="8" name="Picture 3" descr="..\..\..\..\..\Documents and Settings\cornacchiola\Documenti\Immagini\modelli\Basic\Astral\Current_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695450"/>
            <a:ext cx="33718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..\Documenti\Immagini\modelli\Chlor-generator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3662363"/>
            <a:ext cx="61150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..\..\..\SCODATI\Lavori\Analisi MKT\Brochure\Brochure Piscine\Foto Piscine\Acc_Aisi3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22984" r="30302" b="43381"/>
          <a:stretch>
            <a:fillRect/>
          </a:stretch>
        </p:blipFill>
        <p:spPr bwMode="auto">
          <a:xfrm>
            <a:off x="571500" y="1392238"/>
            <a:ext cx="33385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57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7350" y="0"/>
            <a:ext cx="8229600" cy="979512"/>
          </a:xfrm>
        </p:spPr>
        <p:txBody>
          <a:bodyPr/>
          <a:lstStyle/>
          <a:p>
            <a:r>
              <a:rPr lang="tr-TR" dirty="0"/>
              <a:t>İDEAL MONTAJ ŞEKİLLERİ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88832" cy="5075075"/>
          </a:xfrm>
          <a:prstGeom prst="rect">
            <a:avLst/>
          </a:prstGeom>
          <a:noFill/>
          <a:ln w="9525">
            <a:solidFill>
              <a:srgbClr val="0057A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49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7350" y="0"/>
            <a:ext cx="8229600" cy="979512"/>
          </a:xfrm>
        </p:spPr>
        <p:txBody>
          <a:bodyPr/>
          <a:lstStyle/>
          <a:p>
            <a:r>
              <a:rPr lang="tr-TR" dirty="0"/>
              <a:t>İDEAL MONTAJ ŞEKİLLERİ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/>
          <a:stretch/>
        </p:blipFill>
        <p:spPr bwMode="auto">
          <a:xfrm>
            <a:off x="1187624" y="908720"/>
            <a:ext cx="6783859" cy="388002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788743"/>
            <a:ext cx="4533900" cy="1952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4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tr-TR" dirty="0"/>
              <a:t>DİKKAT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tr-TR" dirty="0"/>
              <a:t>Sıvıyla temas halindeki parçaların imalat malzemeleri, gündelik kullanımda en çok karşılaşılan kimyasal ürünlerle uyumlu olacak şekilde seçilmiştir. Pazarda satılan kimyasal ürünlerin çeşitliliği göz önüne alındığında, </a:t>
            </a:r>
            <a:r>
              <a:rPr lang="tr-TR" dirty="0" err="1"/>
              <a:t>dozlanan</a:t>
            </a:r>
            <a:r>
              <a:rPr lang="tr-TR" dirty="0"/>
              <a:t> ürünün ve temas parçası malzemelerinin kimyasal açıdan uyumluluğunun kontrol edilmesi önerilir. </a:t>
            </a:r>
          </a:p>
          <a:p>
            <a:r>
              <a:rPr lang="tr-TR" b="1" u="sng" dirty="0"/>
              <a:t>H2SO4 SÜLFÜRİK ASİT </a:t>
            </a:r>
            <a:r>
              <a:rPr lang="tr-TR" dirty="0"/>
              <a:t>Tüm pompalar su ile test edilmiştir. Suyla reaksiyona girebilecek kimyasal ürünleri dozlarken, tesisatın tüm dahili parçalarını iyice kurulayın. </a:t>
            </a:r>
          </a:p>
          <a:p>
            <a:r>
              <a:rPr lang="tr-TR" dirty="0"/>
              <a:t>Pompayı sıcaklığın 40°C'yi aşmadığı ve bağıl nemin %90'ın altında olduğu bir konuma kurun. Pompa, IP65 sınıfı koruma düzeyine sahiptir.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73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293" y="2553105"/>
            <a:ext cx="6514075" cy="1895805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477238" y="494116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800" b="1" u="sng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2872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 txBox="1">
            <a:spLocks/>
          </p:cNvSpPr>
          <p:nvPr/>
        </p:nvSpPr>
        <p:spPr>
          <a:xfrm>
            <a:off x="457200" y="332656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/>
              <a:t>PH ÖLÇÜMÜ</a:t>
            </a:r>
            <a:endParaRPr lang="tr-TR" dirty="0"/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386208" y="4834483"/>
            <a:ext cx="299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tr-TR" sz="2000" dirty="0"/>
              <a:t>Asitlik</a:t>
            </a:r>
            <a:r>
              <a:rPr lang="it-IT" sz="2000" dirty="0"/>
              <a:t> = </a:t>
            </a:r>
            <a:r>
              <a:rPr lang="it-IT" sz="2400" dirty="0"/>
              <a:t>H+ &gt;&gt;&gt; OH-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5436095" y="4834482"/>
            <a:ext cx="31654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tr-TR" sz="2000" dirty="0" err="1"/>
              <a:t>Alkalinite</a:t>
            </a:r>
            <a:r>
              <a:rPr lang="it-IT" sz="2000" dirty="0"/>
              <a:t> = </a:t>
            </a:r>
            <a:r>
              <a:rPr lang="it-IT" sz="2400" dirty="0"/>
              <a:t>OH- &gt;&gt;&gt; H+</a:t>
            </a:r>
          </a:p>
        </p:txBody>
      </p:sp>
      <p:pic>
        <p:nvPicPr>
          <p:cNvPr id="9" name="Picture 30" descr="C:\Documents and Settings\cornacchiola\Documenti\Immagini\modelli\pH_Trainin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454562"/>
            <a:ext cx="677227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003153" y="5914603"/>
            <a:ext cx="299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GB" sz="2000" dirty="0"/>
              <a:t>N</a:t>
            </a:r>
            <a:r>
              <a:rPr lang="tr-TR" sz="2000" dirty="0" err="1"/>
              <a:t>ötr</a:t>
            </a:r>
            <a:r>
              <a:rPr lang="en-GB" sz="2000" dirty="0"/>
              <a:t> =  </a:t>
            </a:r>
            <a:r>
              <a:rPr lang="en-GB" sz="2400" dirty="0"/>
              <a:t>H+ = OH-</a:t>
            </a:r>
          </a:p>
        </p:txBody>
      </p:sp>
      <p:cxnSp>
        <p:nvCxnSpPr>
          <p:cNvPr id="11" name="Düz Ok Bağlayıcısı 10"/>
          <p:cNvCxnSpPr/>
          <p:nvPr/>
        </p:nvCxnSpPr>
        <p:spPr>
          <a:xfrm>
            <a:off x="4644008" y="3466331"/>
            <a:ext cx="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İçerik Yer Tutucusu 2"/>
          <p:cNvSpPr>
            <a:spLocks noGrp="1"/>
          </p:cNvSpPr>
          <p:nvPr>
            <p:ph idx="1"/>
          </p:nvPr>
        </p:nvSpPr>
        <p:spPr>
          <a:xfrm>
            <a:off x="386953" y="1340768"/>
            <a:ext cx="8229600" cy="532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/>
              <a:t>POTANSİYEL HİDROJEN</a:t>
            </a:r>
          </a:p>
        </p:txBody>
      </p:sp>
    </p:spTree>
    <p:extLst>
      <p:ext uri="{BB962C8B-B14F-4D97-AF65-F5344CB8AC3E}">
        <p14:creationId xmlns:p14="http://schemas.microsoft.com/office/powerpoint/2010/main" val="23339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07504"/>
          </a:xfrm>
        </p:spPr>
        <p:txBody>
          <a:bodyPr/>
          <a:lstStyle/>
          <a:p>
            <a:r>
              <a:rPr lang="tr-TR" dirty="0"/>
              <a:t>PH ÖLÇÜM METODU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19100" y="1340768"/>
            <a:ext cx="3028950" cy="504056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CAM ELEKTROT</a:t>
            </a:r>
          </a:p>
        </p:txBody>
      </p:sp>
      <p:pic>
        <p:nvPicPr>
          <p:cNvPr id="6" name="Picture 8" descr="C:\WINDOWS\Desktop\dpr corso\picture\sonda pH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7" r="49524"/>
          <a:stretch>
            <a:fillRect/>
          </a:stretch>
        </p:blipFill>
        <p:spPr bwMode="auto">
          <a:xfrm>
            <a:off x="3965575" y="1489075"/>
            <a:ext cx="881063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123728" y="2981325"/>
            <a:ext cx="5276850" cy="2981325"/>
            <a:chOff x="1362" y="1878"/>
            <a:chExt cx="3324" cy="1878"/>
          </a:xfrm>
        </p:grpSpPr>
        <p:pic>
          <p:nvPicPr>
            <p:cNvPr id="8" name="Picture 9" descr="C:\Documenti\desk\dpr corso\picture\sonda pH_zoom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7" r="34872"/>
            <a:stretch>
              <a:fillRect/>
            </a:stretch>
          </p:blipFill>
          <p:spPr bwMode="auto">
            <a:xfrm>
              <a:off x="2172" y="1909"/>
              <a:ext cx="1445" cy="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1476" y="1878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 dirty="0"/>
                <a:t>Ölçüm</a:t>
              </a:r>
              <a:r>
                <a:rPr lang="it-IT" sz="1000" dirty="0"/>
                <a:t> ele</a:t>
              </a:r>
              <a:r>
                <a:rPr lang="tr-TR" sz="1000" dirty="0" err="1"/>
                <a:t>ktrotu</a:t>
              </a:r>
              <a:endParaRPr lang="it-IT" sz="1000" dirty="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 dirty="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 dirty="0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374" y="2304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Cam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387" y="2969"/>
              <a:ext cx="9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Ölçüm elektrotu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362" y="3372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Mem</a:t>
              </a:r>
              <a:r>
                <a:rPr lang="tr-TR" sz="1000"/>
                <a:t>bran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606" y="3276"/>
              <a:ext cx="106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Seramik Somunu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588" y="3018"/>
              <a:ext cx="9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Di</a:t>
              </a:r>
              <a:r>
                <a:rPr lang="tr-TR" sz="1000"/>
                <a:t>yafram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420" y="2436"/>
              <a:ext cx="126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KCL Sol</a:t>
              </a:r>
              <a:r>
                <a:rPr lang="tr-TR" sz="1000"/>
                <a:t>üsyonu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414" y="1992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Referans Kondüktör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</p:grpSp>
    </p:spTree>
    <p:extLst>
      <p:ext uri="{BB962C8B-B14F-4D97-AF65-F5344CB8AC3E}">
        <p14:creationId xmlns:p14="http://schemas.microsoft.com/office/powerpoint/2010/main" val="39225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tr-TR" dirty="0"/>
              <a:t>ORP ÖLÇÜMÜ</a:t>
            </a:r>
          </a:p>
        </p:txBody>
      </p:sp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880120"/>
            <a:ext cx="8229600" cy="6766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dirty="0"/>
              <a:t>(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dirty="0"/>
              <a:t>xidation –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dirty="0"/>
              <a:t>eduction – </a:t>
            </a:r>
            <a:r>
              <a:rPr lang="en-GB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dirty="0"/>
              <a:t>otential</a:t>
            </a:r>
            <a:r>
              <a:rPr lang="tr-TR" dirty="0"/>
              <a:t>)</a:t>
            </a:r>
            <a:endParaRPr lang="en-GB" dirty="0"/>
          </a:p>
          <a:p>
            <a:pPr marL="0" indent="0" algn="ctr">
              <a:buNone/>
            </a:pPr>
            <a:r>
              <a:rPr lang="tr-TR" u="sng" dirty="0"/>
              <a:t>OKSİDASYON – İNDİRGEME – POTANSİYEL 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67544" y="2132856"/>
            <a:ext cx="82296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tr-TR" dirty="0"/>
          </a:p>
        </p:txBody>
      </p:sp>
      <p:pic>
        <p:nvPicPr>
          <p:cNvPr id="7" name="Picture 3" descr="C:\WINDOWS\Desktop\dpr corso\picture\sonda Rx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2" r="41670"/>
          <a:stretch>
            <a:fillRect/>
          </a:stretch>
        </p:blipFill>
        <p:spPr bwMode="auto">
          <a:xfrm>
            <a:off x="3835624" y="1754188"/>
            <a:ext cx="127793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146776" y="3493367"/>
            <a:ext cx="5257800" cy="2706688"/>
            <a:chOff x="1170" y="1846"/>
            <a:chExt cx="3312" cy="1705"/>
          </a:xfrm>
        </p:grpSpPr>
        <p:pic>
          <p:nvPicPr>
            <p:cNvPr id="9" name="Picture 4" descr="C:\Documenti\desk\dpr corso\picture\sonda Rx_zoom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76" r="44618"/>
            <a:stretch>
              <a:fillRect/>
            </a:stretch>
          </p:blipFill>
          <p:spPr bwMode="auto">
            <a:xfrm>
              <a:off x="2203" y="1846"/>
              <a:ext cx="911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272" y="1872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 dirty="0"/>
                <a:t>Ölçüm </a:t>
              </a:r>
              <a:r>
                <a:rPr lang="tr-TR" sz="1000" dirty="0" err="1"/>
                <a:t>Sensörü</a:t>
              </a:r>
              <a:endParaRPr lang="it-IT" sz="1000" dirty="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 dirty="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 dirty="0"/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1170" y="2298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Cam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1242" y="2952"/>
              <a:ext cx="9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Ölçüm Sensörü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3402" y="3270"/>
              <a:ext cx="106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tr-TR" sz="1000"/>
                <a:t>Seramik somunu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384" y="3012"/>
              <a:ext cx="98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Di</a:t>
              </a:r>
              <a:r>
                <a:rPr lang="tr-TR" sz="1000"/>
                <a:t>yafram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3216" y="2430"/>
              <a:ext cx="126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KCL Sol</a:t>
              </a:r>
              <a:r>
                <a:rPr lang="tr-TR" sz="1000"/>
                <a:t>üsyon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  <p:sp>
          <p:nvSpPr>
            <p:cNvPr id="16" name="Text Box 24"/>
            <p:cNvSpPr txBox="1">
              <a:spLocks noChangeArrowheads="1"/>
            </p:cNvSpPr>
            <p:nvPr/>
          </p:nvSpPr>
          <p:spPr bwMode="auto">
            <a:xfrm>
              <a:off x="3173" y="1981"/>
              <a:ext cx="98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 b="1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000"/>
                <a:t>Refer</a:t>
              </a:r>
              <a:r>
                <a:rPr lang="tr-TR" sz="1000"/>
                <a:t>ans Kondüktör</a:t>
              </a: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  <a:p>
              <a:pPr eaLnBrk="1" hangingPunct="1">
                <a:spcBef>
                  <a:spcPct val="50000"/>
                </a:spcBef>
                <a:buFont typeface="Wingdings" pitchFamily="2" charset="2"/>
                <a:buNone/>
              </a:pPr>
              <a:endParaRPr lang="it-IT" sz="1000"/>
            </a:p>
          </p:txBody>
        </p:sp>
      </p:grpSp>
      <p:sp>
        <p:nvSpPr>
          <p:cNvPr id="17" name="İçerik Yer Tutucusu 2"/>
          <p:cNvSpPr txBox="1">
            <a:spLocks/>
          </p:cNvSpPr>
          <p:nvPr/>
        </p:nvSpPr>
        <p:spPr>
          <a:xfrm>
            <a:off x="390437" y="1728648"/>
            <a:ext cx="302895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r-TR" dirty="0"/>
              <a:t>CAM ELEKTROT</a:t>
            </a:r>
          </a:p>
        </p:txBody>
      </p:sp>
    </p:spTree>
    <p:extLst>
      <p:ext uri="{BB962C8B-B14F-4D97-AF65-F5344CB8AC3E}">
        <p14:creationId xmlns:p14="http://schemas.microsoft.com/office/powerpoint/2010/main" val="168842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tr-TR" dirty="0"/>
              <a:t>ORP ÖLÇÜMÜ</a:t>
            </a:r>
          </a:p>
        </p:txBody>
      </p:sp>
      <p:sp>
        <p:nvSpPr>
          <p:cNvPr id="4" name="Rectangle 13"/>
          <p:cNvSpPr txBox="1">
            <a:spLocks noChangeArrowheads="1"/>
          </p:cNvSpPr>
          <p:nvPr/>
        </p:nvSpPr>
        <p:spPr>
          <a:xfrm>
            <a:off x="489946" y="1628800"/>
            <a:ext cx="8186510" cy="35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tr-TR" sz="1600" dirty="0"/>
              <a:t>ORP İLE SUDAKİ SERBEST KLOR MİKTARINI TABLO İLE KARŞILAŞTIRILARAK BULUNUR.</a:t>
            </a:r>
            <a:endParaRPr lang="en-US" sz="1600" dirty="0"/>
          </a:p>
          <a:p>
            <a:pPr>
              <a:buFont typeface="Wingdings" pitchFamily="2" charset="2"/>
              <a:buNone/>
            </a:pPr>
            <a:endParaRPr lang="en-US" sz="1600" dirty="0"/>
          </a:p>
        </p:txBody>
      </p:sp>
      <p:sp>
        <p:nvSpPr>
          <p:cNvPr id="7" name="Text Box 43"/>
          <p:cNvSpPr txBox="1">
            <a:spLocks noChangeArrowheads="1"/>
          </p:cNvSpPr>
          <p:nvPr/>
        </p:nvSpPr>
        <p:spPr bwMode="auto">
          <a:xfrm>
            <a:off x="489946" y="1196752"/>
            <a:ext cx="41156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tr-TR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GENELLİKLE KULLANILAN DEĞER :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700 mV for 7,4 pH </a:t>
            </a:r>
          </a:p>
        </p:txBody>
      </p:sp>
      <p:pic>
        <p:nvPicPr>
          <p:cNvPr id="10" name="Picture 15" descr="C:\Documenti\Immagini\modelli\Basic\ppm_redox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426" y="3269257"/>
            <a:ext cx="4781550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89946" y="1994687"/>
            <a:ext cx="8186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REDOKS POTANSİYELİ</a:t>
            </a:r>
          </a:p>
          <a:p>
            <a:pPr lvl="1"/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ORP DEĞERİ ÖLÇÜLÜR (mv)</a:t>
            </a:r>
          </a:p>
          <a:p>
            <a:pPr lvl="1"/>
            <a:r>
              <a:rPr lang="tr-TR" sz="16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KLOR SOLÜSYONU REDOKS POTANSİYELİ İLE DOĞRU ORANTILIDIR.</a:t>
            </a:r>
          </a:p>
        </p:txBody>
      </p:sp>
    </p:spTree>
    <p:extLst>
      <p:ext uri="{BB962C8B-B14F-4D97-AF65-F5344CB8AC3E}">
        <p14:creationId xmlns:p14="http://schemas.microsoft.com/office/powerpoint/2010/main" val="80265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tr-TR" dirty="0"/>
              <a:t>ORP ÖLÇÜMÜ</a:t>
            </a:r>
          </a:p>
        </p:txBody>
      </p:sp>
      <p:grpSp>
        <p:nvGrpSpPr>
          <p:cNvPr id="14" name="Grup 13"/>
          <p:cNvGrpSpPr/>
          <p:nvPr/>
        </p:nvGrpSpPr>
        <p:grpSpPr>
          <a:xfrm>
            <a:off x="409575" y="1633538"/>
            <a:ext cx="8110538" cy="4424362"/>
            <a:chOff x="409575" y="1633538"/>
            <a:chExt cx="8110538" cy="4424362"/>
          </a:xfrm>
        </p:grpSpPr>
        <p:pic>
          <p:nvPicPr>
            <p:cNvPr id="15" name="Picture 14" descr="C:\Documenti\Immagini\modelli\Basic\cyn_ppm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8" y="1633538"/>
              <a:ext cx="7762875" cy="4398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2290763" y="5708650"/>
              <a:ext cx="4735512" cy="349250"/>
              <a:chOff x="1443" y="3596"/>
              <a:chExt cx="2983" cy="220"/>
            </a:xfrm>
          </p:grpSpPr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4032" y="3596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700</a:t>
                </a: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2474" y="3599"/>
                <a:ext cx="45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600</a:t>
                </a:r>
              </a:p>
            </p:txBody>
          </p: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1892" y="3604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500</a:t>
                </a:r>
              </a:p>
            </p:txBody>
          </p:sp>
          <p:sp>
            <p:nvSpPr>
              <p:cNvPr id="28" name="Text Box 21"/>
              <p:cNvSpPr txBox="1">
                <a:spLocks noChangeArrowheads="1"/>
              </p:cNvSpPr>
              <p:nvPr/>
            </p:nvSpPr>
            <p:spPr bwMode="auto">
              <a:xfrm>
                <a:off x="1443" y="3599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450</a:t>
                </a:r>
              </a:p>
            </p:txBody>
          </p:sp>
        </p:grpSp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1168400" y="2913063"/>
              <a:ext cx="657225" cy="2505075"/>
              <a:chOff x="837" y="1835"/>
              <a:chExt cx="414" cy="1578"/>
            </a:xfrm>
          </p:grpSpPr>
          <p:sp>
            <p:nvSpPr>
              <p:cNvPr id="21" name="Text Box 23"/>
              <p:cNvSpPr txBox="1">
                <a:spLocks noChangeArrowheads="1"/>
              </p:cNvSpPr>
              <p:nvPr/>
            </p:nvSpPr>
            <p:spPr bwMode="auto">
              <a:xfrm>
                <a:off x="845" y="3201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30</a:t>
                </a:r>
              </a:p>
            </p:txBody>
          </p:sp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843" y="2926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60</a:t>
                </a:r>
              </a:p>
            </p:txBody>
          </p:sp>
          <p:sp>
            <p:nvSpPr>
              <p:cNvPr id="23" name="Text Box 25"/>
              <p:cNvSpPr txBox="1">
                <a:spLocks noChangeArrowheads="1"/>
              </p:cNvSpPr>
              <p:nvPr/>
            </p:nvSpPr>
            <p:spPr bwMode="auto">
              <a:xfrm>
                <a:off x="837" y="2471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90</a:t>
                </a:r>
              </a:p>
            </p:txBody>
          </p:sp>
          <p:sp>
            <p:nvSpPr>
              <p:cNvPr id="24" name="Text Box 26"/>
              <p:cNvSpPr txBox="1">
                <a:spLocks noChangeArrowheads="1"/>
              </p:cNvSpPr>
              <p:nvPr/>
            </p:nvSpPr>
            <p:spPr bwMode="auto">
              <a:xfrm>
                <a:off x="857" y="1835"/>
                <a:ext cx="3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it-IT" sz="1600"/>
                  <a:t>120</a:t>
                </a:r>
              </a:p>
            </p:txBody>
          </p:sp>
        </p:grp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6092825" y="4857750"/>
              <a:ext cx="2368550" cy="355600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it-IT" sz="1600"/>
                <a:t>1 ppm F. Chl   7,4 pH</a:t>
              </a:r>
            </a:p>
          </p:txBody>
        </p:sp>
        <p:sp>
          <p:nvSpPr>
            <p:cNvPr id="19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409575" y="4186238"/>
              <a:ext cx="828675" cy="5715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>
                <a:buFont typeface="Wingdings" pitchFamily="2" charset="2"/>
                <a:buNone/>
              </a:pPr>
              <a:r>
                <a:rPr lang="tr-TR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hlink"/>
                  </a:solidFill>
                  <a:latin typeface="Arial Black"/>
                </a:rPr>
                <a:t>≤75</a:t>
              </a:r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auto">
            <a:xfrm flipV="1">
              <a:off x="1258888" y="4468813"/>
              <a:ext cx="2403475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9" name="Grup 28"/>
          <p:cNvGrpSpPr/>
          <p:nvPr/>
        </p:nvGrpSpPr>
        <p:grpSpPr>
          <a:xfrm>
            <a:off x="5004048" y="1633537"/>
            <a:ext cx="3457327" cy="2199481"/>
            <a:chOff x="3922713" y="828675"/>
            <a:chExt cx="4781550" cy="3040063"/>
          </a:xfrm>
        </p:grpSpPr>
        <p:pic>
          <p:nvPicPr>
            <p:cNvPr id="30" name="Picture 15" descr="C:\Documenti\Immagini\modelli\Basic\ppm_redox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713" y="828675"/>
              <a:ext cx="4781550" cy="304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7094538" y="2170113"/>
              <a:ext cx="4762" cy="1355725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7112000" y="2178050"/>
              <a:ext cx="1174750" cy="7938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Rectangle 39"/>
            <p:cNvSpPr>
              <a:spLocks noChangeArrowheads="1"/>
            </p:cNvSpPr>
            <p:nvPr/>
          </p:nvSpPr>
          <p:spPr bwMode="auto">
            <a:xfrm>
              <a:off x="4465638" y="2105025"/>
              <a:ext cx="585787" cy="152400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0830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st Düzey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1443</TotalTime>
  <Words>1277</Words>
  <Application>Microsoft Office PowerPoint</Application>
  <PresentationFormat>Ekran Gösterisi (4:3)</PresentationFormat>
  <Paragraphs>495</Paragraphs>
  <Slides>48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Arial Unicode MS</vt:lpstr>
      <vt:lpstr>Calibri</vt:lpstr>
      <vt:lpstr>Century Gothic</vt:lpstr>
      <vt:lpstr>Courier New</vt:lpstr>
      <vt:lpstr>Wingdings</vt:lpstr>
      <vt:lpstr>Üst Düzey</vt:lpstr>
      <vt:lpstr>PowerPoint Sunusu</vt:lpstr>
      <vt:lpstr>YÜZME HAVUZU ÇEŞİTLERİ</vt:lpstr>
      <vt:lpstr>YÜZME HAVUZU</vt:lpstr>
      <vt:lpstr>YÜZME HAVUZU ÖLÇÜM PARAMETRELERİ</vt:lpstr>
      <vt:lpstr>PowerPoint Sunusu</vt:lpstr>
      <vt:lpstr>PH ÖLÇÜM METODU</vt:lpstr>
      <vt:lpstr>ORP ÖLÇÜMÜ</vt:lpstr>
      <vt:lpstr>ORP ÖLÇÜMÜ</vt:lpstr>
      <vt:lpstr>ORP ÖLÇÜMÜ</vt:lpstr>
      <vt:lpstr>PH VE ORP PROB MEKANİK BAĞLANTISI</vt:lpstr>
      <vt:lpstr>KLOR ÖLÇÜMÜ</vt:lpstr>
      <vt:lpstr>KLOR ÖLÇÜMÜ</vt:lpstr>
      <vt:lpstr>KLOR ÖLÇÜMÜ</vt:lpstr>
      <vt:lpstr>KLOR ÖLÇÜMÜ</vt:lpstr>
      <vt:lpstr>BULANIKLIK ÖLÇÜMÜ</vt:lpstr>
      <vt:lpstr>SEKO HAVUZ DOZAJ POMPALARI</vt:lpstr>
      <vt:lpstr>SEKO HAVUZ DOZAJ POMPALARI</vt:lpstr>
      <vt:lpstr>SEKO HAVUZ DOZAJ POMPALARI</vt:lpstr>
      <vt:lpstr>SEKO HAVUZ DOZAJ POMPALARI</vt:lpstr>
      <vt:lpstr>SEKO HAVUZ DOZAJ POMPALARI</vt:lpstr>
      <vt:lpstr>PowerPoint Sunusu</vt:lpstr>
      <vt:lpstr>SEKO HAVUZ DOZAJ POMPALARI</vt:lpstr>
      <vt:lpstr>SEKO HAVUZ DOZAJ POMPALARI</vt:lpstr>
      <vt:lpstr>SEKO HAVUZ KONTROL SİSTEMLERİ</vt:lpstr>
      <vt:lpstr>SEKO HAVUZ KONTROL SİSTEMLERİ</vt:lpstr>
      <vt:lpstr>SEKO HAVUZ KONTROL SİSTEMLERİ</vt:lpstr>
      <vt:lpstr>SEKO HAVUZ KONTROL SİSTEMLERİ</vt:lpstr>
      <vt:lpstr>SEKO HAVUZ KONTROL SİSTEMLERİ</vt:lpstr>
      <vt:lpstr>SEKO HAVUZ KONTROL SİSTEMLERİ</vt:lpstr>
      <vt:lpstr>SEKO HAVUZ KONTROL SİSTEMLERİ</vt:lpstr>
      <vt:lpstr>KONTROL 800</vt:lpstr>
      <vt:lpstr>POOL PHOTOMETER</vt:lpstr>
      <vt:lpstr>POOL PHOTOMETER</vt:lpstr>
      <vt:lpstr>KONTROL 40 </vt:lpstr>
      <vt:lpstr>KONTROL 42</vt:lpstr>
      <vt:lpstr>KONTROL 40 - 42 </vt:lpstr>
      <vt:lpstr>KONTROL 500</vt:lpstr>
      <vt:lpstr>KONTROL 502</vt:lpstr>
      <vt:lpstr>KONTROL  - 500 - 502</vt:lpstr>
      <vt:lpstr>SEÇİM TABLOSU</vt:lpstr>
      <vt:lpstr>YÜZME HAVUZU ŞEMASI</vt:lpstr>
      <vt:lpstr>İDEAL MONTAJ ŞEKİLLERİ</vt:lpstr>
      <vt:lpstr>İDEAL MONTAJ ŞEKİLLERİ</vt:lpstr>
      <vt:lpstr>İDEAL MONTAJ ŞEKİLLERİ</vt:lpstr>
      <vt:lpstr>İDEAL MONTAJ ŞEKİLLERİ</vt:lpstr>
      <vt:lpstr>İDEAL MONTAJ ŞEKİLLERİ</vt:lpstr>
      <vt:lpstr>DİKKAT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user</cp:lastModifiedBy>
  <cp:revision>95</cp:revision>
  <dcterms:created xsi:type="dcterms:W3CDTF">2013-01-21T10:39:23Z</dcterms:created>
  <dcterms:modified xsi:type="dcterms:W3CDTF">2019-10-22T14:38:20Z</dcterms:modified>
</cp:coreProperties>
</file>