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86" r:id="rId35"/>
    <p:sldId id="288" r:id="rId36"/>
    <p:sldId id="287" r:id="rId37"/>
    <p:sldId id="293" r:id="rId38"/>
    <p:sldId id="29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91AF71-383C-47A6-B5D2-1C3892AA4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D2B162-A407-447E-8F06-1CFAC6A7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86D943-0E77-46A2-89C8-2789776B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CA320A-F861-4C11-A8C9-1F8F518F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5B073F-29D5-4C3A-B12A-AAFE9848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47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F1F2D2-1D47-41C5-9D8B-422E2307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7216A9-A60F-4175-B22B-997A0756B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8ED4CE-BC31-4888-B4FF-40E41FB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3E5EC9-445F-4075-B96B-2725F031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B86D47-9CA3-4911-9F6D-236DA628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58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4C0A11-1F39-4FA3-BFC9-1123712F9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84232A-FB9A-4B40-A6AB-7311C591C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1DF84E-0ED1-479C-B7FE-66401FA8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B2E981-8B02-4F26-A93B-5B792222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151333-591C-4FFE-AC92-DF8EA661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3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D3CF4-DA1B-4B6D-9B40-6A640178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B0F0AB-E1E8-4403-9B99-B4663313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1B0268-872D-462C-AA1C-44D1AB27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5E83B4-8F64-4D9E-B3D4-0F39E078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EA3A2A-CA2E-46B1-8FED-D15F6648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48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730F46-1542-4206-98F4-B654D593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9B0B2D-A879-46A0-8353-71D86C38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3E0753-A89F-45D8-8CCB-3F5D60AD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7D7EB2-1A76-43B2-B0DB-342D777C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1E8A74-6615-4D4C-BFC5-A05A064C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5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6468B-1608-4DA5-BCF9-D389A50E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8A7224-AE5A-4736-BE74-E5238A1F1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A46D53-F8D2-4705-AE3D-34B2251F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2D18C4F-2CCD-486E-923C-6A03BC23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2D4C2E-5CF1-4297-B620-9CA0EB09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F7302D-6DF1-4ACB-B9F1-60D6602B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98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B5A987-AA39-445D-8FF4-D4056D2E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D28E08-946B-453C-8110-DD15ED36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4EC631-527F-4063-BECF-2F9E49A5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EF45A3-18D9-480C-880B-03A308732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B925CB-73CE-47E2-B6EF-12AE57184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4DA584-00D9-4731-8B8E-A78C1CF4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50EF34A-711B-4927-B5F9-56A14CE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7EF5D2-09CE-4112-A172-B81C1F3D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1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9EAAAD-15BD-41BA-A68F-FDE39374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6F3A992-FB06-45A2-819A-AE237197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8F848B2-F554-4380-AE80-9E4021AB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9EC223C-B774-4A66-8B05-4A3531D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B1C0D87-FE51-4091-8744-02B69563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F437EC4-D24D-47B1-9708-5F3F7B88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2C0F32C-F239-4A5F-A509-E01B2731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8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E72433-7811-46AC-A7F4-D2211BC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04DFD9-9929-4438-8AFA-7F0A486D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5A189-9B60-4C77-A4BA-55E3E1A0F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585F90-920F-42AE-BAC6-9B199D98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7A413F1-B64C-4DC9-AFB7-253203A9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9E7E36-9B5F-44C4-B610-7FF36BDE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1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B345C5-D40E-49C0-813A-27B6884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81E3018-E5E6-4999-936E-2D3E83DBF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AA338C-15BD-46BC-BCD9-8B3B2BF6E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9A9293-2A5A-4D8B-ACA8-2D4035C2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7FA0AB-1183-4ACF-9167-2580136F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879BEF-2434-480A-9A24-B3EAA04B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8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456FB8-6F5B-4203-9E0F-2D6B3288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151DBF-E746-4591-803C-1B466B87D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19494A-8B3D-46DD-AAF0-A1EED20E7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3B803F-C56F-481D-8D08-7ACA82595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870C8B-0A8A-48FB-A0FD-B2AA75813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9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9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SOLENOID DOZAJ POMPALARI TEMEL EĞİTİMİ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18EF4B-49AC-44E5-A26A-D621292A1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83" y="2420888"/>
            <a:ext cx="470103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dirty="0"/>
              <a:t>INVIKTA SERİSİ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190564" y="1704939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0,2……5 LT/H DOZLAMA ARALIĞI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5587"/>
            <a:ext cx="6912768" cy="37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dirty="0"/>
              <a:t>INVIKTA SERİSİ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72816"/>
            <a:ext cx="7776864" cy="95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        KİMYASAL UYUMUNA GÖRE DİZAYN EDİLMİŞ TEMAS ALANI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D54A67-1990-458E-AA3E-8FDC67C4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124958"/>
            <a:ext cx="68197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/>
          <a:lstStyle/>
          <a:p>
            <a:r>
              <a:rPr lang="tr-TR" dirty="0"/>
              <a:t>KOMPACT SERİSİ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55576" y="2939753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STANDART PVC POMPA KAFASI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755576" y="3472408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3……5 LT/H DOZLAMA ARALIĞI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4048472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AYNI BOYUTTA 4 FARKLI MODEL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F0B92C-48CE-4AA3-8319-BC731686E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89" y="2348880"/>
            <a:ext cx="2530228" cy="49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/>
          <a:lstStyle/>
          <a:p>
            <a:r>
              <a:rPr lang="tr-TR" dirty="0"/>
              <a:t>KOMPACT SERİSİ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267744" y="1880023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3……5 LT/H DOZLAMA ARALIĞI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3" b="-1"/>
          <a:stretch/>
        </p:blipFill>
        <p:spPr bwMode="auto">
          <a:xfrm>
            <a:off x="829608" y="2348880"/>
            <a:ext cx="7198776" cy="29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dirty="0"/>
              <a:t>KOMPACT SERİSİ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9936" y="1988840"/>
            <a:ext cx="7776864" cy="95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KİMYASAL UYUMUNA GÖRE DİZAYN EDİLMİŞ TEMAS ALANI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B94142-F26D-46A4-88DF-394B7B03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56979"/>
            <a:ext cx="734958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08720"/>
          </a:xfrm>
        </p:spPr>
        <p:txBody>
          <a:bodyPr/>
          <a:lstStyle/>
          <a:p>
            <a:r>
              <a:rPr lang="tr-TR" dirty="0"/>
              <a:t>KOMPACT SERİSİ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789040"/>
            <a:ext cx="8219256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MANUEL DOZAJ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MAKSİMUM KAPASİTE SEÇENEĞİ</a:t>
            </a:r>
          </a:p>
          <a:p>
            <a:pPr lvl="1"/>
            <a:r>
              <a:rPr lang="tr-TR" sz="1800" dirty="0"/>
              <a:t>% 0 ÷ 20 DOZLAMA SEÇEĞİ</a:t>
            </a:r>
          </a:p>
          <a:p>
            <a:pPr lvl="1"/>
            <a:r>
              <a:rPr lang="tr-TR" sz="1800" dirty="0"/>
              <a:t>% 0 ÷ 100 DOZLAMA SEÇENEĞİ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POTANSIYOMETRE İLE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059832" y="3056409"/>
            <a:ext cx="2876550" cy="732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2" y="1340768"/>
            <a:ext cx="36285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r>
              <a:rPr lang="tr-TR" dirty="0"/>
              <a:t>TEKNA EVO SERİSİ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03848" y="5589240"/>
            <a:ext cx="2569733" cy="53692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TEKNA EVO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F99E41-C101-46D9-8043-EDA42796C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1" y="1538386"/>
            <a:ext cx="2128178" cy="37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r>
              <a:rPr lang="tr-TR" dirty="0"/>
              <a:t>TEKNA EVO SERİSİ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79912" y="3155587"/>
            <a:ext cx="4402832" cy="504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STANDART PVDF POMPA KAFASI</a:t>
            </a:r>
          </a:p>
        </p:txBody>
      </p:sp>
      <p:pic>
        <p:nvPicPr>
          <p:cNvPr id="5" name="Picture 29" descr="Testa PVDF"/>
          <p:cNvPicPr>
            <a:picLocks noChangeAspect="1" noChangeArrowheads="1"/>
          </p:cNvPicPr>
          <p:nvPr/>
        </p:nvPicPr>
        <p:blipFill rotWithShape="1">
          <a:blip r:embed="rId2" cstate="print"/>
          <a:srcRect l="8937"/>
          <a:stretch/>
        </p:blipFill>
        <p:spPr bwMode="auto">
          <a:xfrm>
            <a:off x="467544" y="1916832"/>
            <a:ext cx="2557331" cy="39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3779912" y="3731651"/>
            <a:ext cx="489654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0,4……110 LT/H DOZLAMA ARALIĞI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779912" y="4365104"/>
            <a:ext cx="5040560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AYNI BOYUTLARDA 5 FARKLI MODEL</a:t>
            </a:r>
          </a:p>
        </p:txBody>
      </p:sp>
    </p:spTree>
    <p:extLst>
      <p:ext uri="{BB962C8B-B14F-4D97-AF65-F5344CB8AC3E}">
        <p14:creationId xmlns:p14="http://schemas.microsoft.com/office/powerpoint/2010/main" val="19431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123728" y="1480376"/>
            <a:ext cx="489654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0,4……110 LT/H DOZLAMA ARALIĞI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9D827C-536B-4EFA-8243-F98763AC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79697"/>
            <a:ext cx="2826443" cy="188135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743DD40-F0E7-4FB5-910F-CA1D0B39B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695" y="2780928"/>
            <a:ext cx="585266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835696" y="1487217"/>
            <a:ext cx="489654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STANDART PVDF POMPA KAFASI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12" y="2007732"/>
            <a:ext cx="5013511" cy="22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2052"/>
          <p:cNvGrpSpPr>
            <a:grpSpLocks/>
          </p:cNvGrpSpPr>
          <p:nvPr/>
        </p:nvGrpSpPr>
        <p:grpSpPr bwMode="auto">
          <a:xfrm>
            <a:off x="179512" y="4509120"/>
            <a:ext cx="8748464" cy="1839788"/>
            <a:chOff x="672" y="1526"/>
            <a:chExt cx="4368" cy="1489"/>
          </a:xfrm>
        </p:grpSpPr>
        <p:sp>
          <p:nvSpPr>
            <p:cNvPr id="9" name="Line 2826"/>
            <p:cNvSpPr>
              <a:spLocks noChangeShapeType="1"/>
            </p:cNvSpPr>
            <p:nvPr/>
          </p:nvSpPr>
          <p:spPr bwMode="auto">
            <a:xfrm>
              <a:off x="672" y="1958"/>
              <a:ext cx="4368" cy="0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0" name="Line 2827"/>
            <p:cNvSpPr>
              <a:spLocks noChangeShapeType="1"/>
            </p:cNvSpPr>
            <p:nvPr/>
          </p:nvSpPr>
          <p:spPr bwMode="auto">
            <a:xfrm>
              <a:off x="672" y="2007"/>
              <a:ext cx="4368" cy="0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1" name="Line 2871"/>
            <p:cNvSpPr>
              <a:spLocks noChangeShapeType="1"/>
            </p:cNvSpPr>
            <p:nvPr/>
          </p:nvSpPr>
          <p:spPr bwMode="auto">
            <a:xfrm>
              <a:off x="5040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2" name="Line 2872"/>
            <p:cNvSpPr>
              <a:spLocks noChangeShapeType="1"/>
            </p:cNvSpPr>
            <p:nvPr/>
          </p:nvSpPr>
          <p:spPr bwMode="auto">
            <a:xfrm>
              <a:off x="3552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3" name="Line 2873"/>
            <p:cNvSpPr>
              <a:spLocks noChangeShapeType="1"/>
            </p:cNvSpPr>
            <p:nvPr/>
          </p:nvSpPr>
          <p:spPr bwMode="auto">
            <a:xfrm>
              <a:off x="1248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4" name="Line 3014"/>
            <p:cNvSpPr>
              <a:spLocks noChangeShapeType="1"/>
            </p:cNvSpPr>
            <p:nvPr/>
          </p:nvSpPr>
          <p:spPr bwMode="auto">
            <a:xfrm>
              <a:off x="1872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5" name="Line 3017"/>
            <p:cNvSpPr>
              <a:spLocks noChangeShapeType="1"/>
            </p:cNvSpPr>
            <p:nvPr/>
          </p:nvSpPr>
          <p:spPr bwMode="auto">
            <a:xfrm>
              <a:off x="672" y="1526"/>
              <a:ext cx="4368" cy="0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 dirty="0">
                <a:latin typeface="+mj-lt"/>
              </a:endParaRPr>
            </a:p>
          </p:txBody>
        </p:sp>
        <p:sp>
          <p:nvSpPr>
            <p:cNvPr id="16" name="Text Box 3019"/>
            <p:cNvSpPr txBox="1">
              <a:spLocks noChangeArrowheads="1"/>
            </p:cNvSpPr>
            <p:nvPr/>
          </p:nvSpPr>
          <p:spPr bwMode="auto">
            <a:xfrm>
              <a:off x="1279" y="1617"/>
              <a:ext cx="6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400" i="0" dirty="0">
                  <a:solidFill>
                    <a:srgbClr val="00407A"/>
                  </a:solidFill>
                  <a:latin typeface="Calibri" pitchFamily="34" charset="0"/>
                </a:rPr>
                <a:t>GÖVDE</a:t>
              </a: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17" name="Line 3020"/>
            <p:cNvSpPr>
              <a:spLocks noChangeShapeType="1"/>
            </p:cNvSpPr>
            <p:nvPr/>
          </p:nvSpPr>
          <p:spPr bwMode="auto">
            <a:xfrm>
              <a:off x="2784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8" name="Line 3021"/>
            <p:cNvSpPr>
              <a:spLocks noChangeShapeType="1"/>
            </p:cNvSpPr>
            <p:nvPr/>
          </p:nvSpPr>
          <p:spPr bwMode="auto">
            <a:xfrm>
              <a:off x="4176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19" name="Text Box 3023"/>
            <p:cNvSpPr txBox="1">
              <a:spLocks noChangeArrowheads="1"/>
            </p:cNvSpPr>
            <p:nvPr/>
          </p:nvSpPr>
          <p:spPr bwMode="auto">
            <a:xfrm>
              <a:off x="1872" y="1622"/>
              <a:ext cx="9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400" i="0" dirty="0">
                  <a:solidFill>
                    <a:srgbClr val="00407A"/>
                  </a:solidFill>
                  <a:latin typeface="Calibri" pitchFamily="34" charset="0"/>
                </a:rPr>
                <a:t>Bağlantılar</a:t>
              </a: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20" name="Text Box 3024"/>
            <p:cNvSpPr txBox="1">
              <a:spLocks noChangeArrowheads="1"/>
            </p:cNvSpPr>
            <p:nvPr/>
          </p:nvSpPr>
          <p:spPr bwMode="auto">
            <a:xfrm>
              <a:off x="2785" y="1617"/>
              <a:ext cx="7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400" i="0" dirty="0">
                  <a:solidFill>
                    <a:srgbClr val="00407A"/>
                  </a:solidFill>
                  <a:latin typeface="Calibri" pitchFamily="34" charset="0"/>
                </a:rPr>
                <a:t>Toplar</a:t>
              </a: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21" name="Text Box 3025"/>
            <p:cNvSpPr txBox="1">
              <a:spLocks noChangeArrowheads="1"/>
            </p:cNvSpPr>
            <p:nvPr/>
          </p:nvSpPr>
          <p:spPr bwMode="auto">
            <a:xfrm>
              <a:off x="672" y="1622"/>
              <a:ext cx="57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i="0" dirty="0">
                  <a:solidFill>
                    <a:srgbClr val="00407A"/>
                  </a:solidFill>
                  <a:latin typeface="Calibri" pitchFamily="34" charset="0"/>
                </a:rPr>
                <a:t>TİP</a:t>
              </a:r>
              <a:endParaRPr lang="it-IT" sz="16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22" name="Text Box 3027"/>
            <p:cNvSpPr txBox="1">
              <a:spLocks noChangeArrowheads="1"/>
            </p:cNvSpPr>
            <p:nvPr/>
          </p:nvSpPr>
          <p:spPr bwMode="auto">
            <a:xfrm>
              <a:off x="672" y="2304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>
                  <a:latin typeface="Calibri" pitchFamily="34" charset="0"/>
                </a:rPr>
                <a:t>H</a:t>
              </a:r>
            </a:p>
          </p:txBody>
        </p:sp>
        <p:sp>
          <p:nvSpPr>
            <p:cNvPr id="23" name="Line 3031"/>
            <p:cNvSpPr>
              <a:spLocks noChangeShapeType="1"/>
            </p:cNvSpPr>
            <p:nvPr/>
          </p:nvSpPr>
          <p:spPr bwMode="auto">
            <a:xfrm>
              <a:off x="1248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24" name="Line 3032"/>
            <p:cNvSpPr>
              <a:spLocks noChangeShapeType="1"/>
            </p:cNvSpPr>
            <p:nvPr/>
          </p:nvSpPr>
          <p:spPr bwMode="auto">
            <a:xfrm>
              <a:off x="1872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25" name="Text Box 3033"/>
            <p:cNvSpPr txBox="1">
              <a:spLocks noChangeArrowheads="1"/>
            </p:cNvSpPr>
            <p:nvPr/>
          </p:nvSpPr>
          <p:spPr bwMode="auto">
            <a:xfrm>
              <a:off x="1296" y="1698"/>
              <a:ext cx="52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26" name="Text Box 3035"/>
            <p:cNvSpPr txBox="1">
              <a:spLocks noChangeArrowheads="1"/>
            </p:cNvSpPr>
            <p:nvPr/>
          </p:nvSpPr>
          <p:spPr bwMode="auto">
            <a:xfrm>
              <a:off x="1248" y="2342"/>
              <a:ext cx="6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latin typeface="Calibri" pitchFamily="34" charset="0"/>
                </a:rPr>
                <a:t>PVDF</a:t>
              </a:r>
            </a:p>
          </p:txBody>
        </p:sp>
        <p:sp>
          <p:nvSpPr>
            <p:cNvPr id="27" name="Text Box 3040"/>
            <p:cNvSpPr txBox="1">
              <a:spLocks noChangeArrowheads="1"/>
            </p:cNvSpPr>
            <p:nvPr/>
          </p:nvSpPr>
          <p:spPr bwMode="auto">
            <a:xfrm>
              <a:off x="2016" y="2342"/>
              <a:ext cx="6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>
                  <a:latin typeface="Calibri" pitchFamily="34" charset="0"/>
                </a:rPr>
                <a:t>PVDF</a:t>
              </a:r>
            </a:p>
          </p:txBody>
        </p:sp>
        <p:sp>
          <p:nvSpPr>
            <p:cNvPr id="28" name="Text Box 3045"/>
            <p:cNvSpPr txBox="1">
              <a:spLocks noChangeArrowheads="1"/>
            </p:cNvSpPr>
            <p:nvPr/>
          </p:nvSpPr>
          <p:spPr bwMode="auto">
            <a:xfrm>
              <a:off x="2784" y="2352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latin typeface="Calibri" pitchFamily="34" charset="0"/>
                </a:rPr>
                <a:t>Ceramic</a:t>
              </a:r>
            </a:p>
          </p:txBody>
        </p:sp>
        <p:sp>
          <p:nvSpPr>
            <p:cNvPr id="29" name="Text Box 3057"/>
            <p:cNvSpPr txBox="1">
              <a:spLocks noChangeArrowheads="1"/>
            </p:cNvSpPr>
            <p:nvPr/>
          </p:nvSpPr>
          <p:spPr bwMode="auto">
            <a:xfrm>
              <a:off x="3562" y="1617"/>
              <a:ext cx="59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400" i="0" dirty="0">
                  <a:solidFill>
                    <a:srgbClr val="00407A"/>
                  </a:solidFill>
                  <a:latin typeface="Calibri" pitchFamily="34" charset="0"/>
                </a:rPr>
                <a:t>ORİNG</a:t>
              </a: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30" name="Text Box 3058"/>
            <p:cNvSpPr txBox="1">
              <a:spLocks noChangeArrowheads="1"/>
            </p:cNvSpPr>
            <p:nvPr/>
          </p:nvSpPr>
          <p:spPr bwMode="auto">
            <a:xfrm>
              <a:off x="3600" y="1698"/>
              <a:ext cx="52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it-IT" sz="1400" i="0" dirty="0">
                <a:solidFill>
                  <a:srgbClr val="00407A"/>
                </a:solidFill>
                <a:latin typeface="Calibri" pitchFamily="34" charset="0"/>
              </a:endParaRPr>
            </a:p>
          </p:txBody>
        </p:sp>
        <p:sp>
          <p:nvSpPr>
            <p:cNvPr id="31" name="Text Box 3059"/>
            <p:cNvSpPr txBox="1">
              <a:spLocks noChangeArrowheads="1"/>
            </p:cNvSpPr>
            <p:nvPr/>
          </p:nvSpPr>
          <p:spPr bwMode="auto">
            <a:xfrm>
              <a:off x="3548" y="2183"/>
              <a:ext cx="624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i="0" dirty="0">
                  <a:solidFill>
                    <a:srgbClr val="00407A"/>
                  </a:solidFill>
                  <a:latin typeface="Calibri" pitchFamily="34" charset="0"/>
                </a:rPr>
                <a:t>FPM</a:t>
              </a:r>
              <a:r>
                <a:rPr lang="tr-TR" sz="2000" i="0" dirty="0">
                  <a:solidFill>
                    <a:srgbClr val="00407A"/>
                  </a:solidFill>
                  <a:latin typeface="Calibri" pitchFamily="34" charset="0"/>
                </a:rPr>
                <a:t> </a:t>
              </a:r>
              <a:endParaRPr lang="it-IT" sz="2000" i="0" dirty="0">
                <a:solidFill>
                  <a:srgbClr val="00407A"/>
                </a:solidFill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it-IT" sz="2000" i="0" dirty="0">
                  <a:solidFill>
                    <a:srgbClr val="00407A"/>
                  </a:solidFill>
                  <a:latin typeface="Calibri" pitchFamily="34" charset="0"/>
                </a:rPr>
                <a:t>EPDM</a:t>
              </a:r>
            </a:p>
          </p:txBody>
        </p:sp>
        <p:sp>
          <p:nvSpPr>
            <p:cNvPr id="32" name="Line 3061"/>
            <p:cNvSpPr>
              <a:spLocks noChangeShapeType="1"/>
            </p:cNvSpPr>
            <p:nvPr/>
          </p:nvSpPr>
          <p:spPr bwMode="auto">
            <a:xfrm>
              <a:off x="2784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33" name="Line 3062"/>
            <p:cNvSpPr>
              <a:spLocks noChangeShapeType="1"/>
            </p:cNvSpPr>
            <p:nvPr/>
          </p:nvSpPr>
          <p:spPr bwMode="auto">
            <a:xfrm>
              <a:off x="3552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34" name="Line 3063"/>
            <p:cNvSpPr>
              <a:spLocks noChangeShapeType="1"/>
            </p:cNvSpPr>
            <p:nvPr/>
          </p:nvSpPr>
          <p:spPr bwMode="auto">
            <a:xfrm>
              <a:off x="4176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35" name="Text Box 3064"/>
            <p:cNvSpPr txBox="1">
              <a:spLocks noChangeArrowheads="1"/>
            </p:cNvSpPr>
            <p:nvPr/>
          </p:nvSpPr>
          <p:spPr bwMode="auto">
            <a:xfrm>
              <a:off x="4176" y="1622"/>
              <a:ext cx="8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400" i="0" dirty="0">
                  <a:solidFill>
                    <a:srgbClr val="00407A"/>
                  </a:solidFill>
                  <a:latin typeface="Calibri" pitchFamily="34" charset="0"/>
                </a:rPr>
                <a:t>Diaphragm</a:t>
              </a:r>
            </a:p>
          </p:txBody>
        </p:sp>
        <p:sp>
          <p:nvSpPr>
            <p:cNvPr id="36" name="Line 3065"/>
            <p:cNvSpPr>
              <a:spLocks noChangeShapeType="1"/>
            </p:cNvSpPr>
            <p:nvPr/>
          </p:nvSpPr>
          <p:spPr bwMode="auto">
            <a:xfrm>
              <a:off x="5040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37" name="Text Box 3066"/>
            <p:cNvSpPr txBox="1">
              <a:spLocks noChangeArrowheads="1"/>
            </p:cNvSpPr>
            <p:nvPr/>
          </p:nvSpPr>
          <p:spPr bwMode="auto">
            <a:xfrm>
              <a:off x="4224" y="2380"/>
              <a:ext cx="76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i="0">
                  <a:solidFill>
                    <a:srgbClr val="00407A"/>
                  </a:solidFill>
                  <a:latin typeface="Calibri" pitchFamily="34" charset="0"/>
                </a:rPr>
                <a:t>PTFE</a:t>
              </a:r>
            </a:p>
          </p:txBody>
        </p:sp>
        <p:sp>
          <p:nvSpPr>
            <p:cNvPr id="38" name="Line 3067"/>
            <p:cNvSpPr>
              <a:spLocks noChangeShapeType="1"/>
            </p:cNvSpPr>
            <p:nvPr/>
          </p:nvSpPr>
          <p:spPr bwMode="auto">
            <a:xfrm>
              <a:off x="672" y="1526"/>
              <a:ext cx="0" cy="432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39" name="Line 3068"/>
            <p:cNvSpPr>
              <a:spLocks noChangeShapeType="1"/>
            </p:cNvSpPr>
            <p:nvPr/>
          </p:nvSpPr>
          <p:spPr bwMode="auto">
            <a:xfrm>
              <a:off x="672" y="2007"/>
              <a:ext cx="0" cy="1008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  <p:sp>
          <p:nvSpPr>
            <p:cNvPr id="40" name="Line 2048"/>
            <p:cNvSpPr>
              <a:spLocks noChangeShapeType="1"/>
            </p:cNvSpPr>
            <p:nvPr/>
          </p:nvSpPr>
          <p:spPr bwMode="auto">
            <a:xfrm>
              <a:off x="672" y="3014"/>
              <a:ext cx="4368" cy="0"/>
            </a:xfrm>
            <a:prstGeom prst="line">
              <a:avLst/>
            </a:prstGeom>
            <a:noFill/>
            <a:ln w="19050">
              <a:solidFill>
                <a:srgbClr val="006EC7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tr-TR" b="1" u="sng" dirty="0"/>
              <a:t>TEMEL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600" dirty="0"/>
              <a:t>DOZAJ NEDİR? DOZAJ POMPASI NEDİR?</a:t>
            </a:r>
          </a:p>
          <a:p>
            <a:pPr marL="0" indent="0">
              <a:buNone/>
            </a:pPr>
            <a:endParaRPr lang="tr-T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/>
              <a:t>NERELERDE KULLANILIR?</a:t>
            </a:r>
          </a:p>
          <a:p>
            <a:pPr marL="0" indent="0">
              <a:buNone/>
            </a:pPr>
            <a:endParaRPr lang="tr-T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/>
              <a:t>SOLENOID DOZAJ POMPASI NEDİR?</a:t>
            </a:r>
          </a:p>
          <a:p>
            <a:pPr marL="0" indent="0">
              <a:buNone/>
            </a:pPr>
            <a:endParaRPr lang="tr-T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/>
              <a:t>SEKO SOLENOID DOZAJ POMPALARI ÇEŞİTLERİ</a:t>
            </a:r>
          </a:p>
          <a:p>
            <a:endParaRPr lang="tr-TR" sz="4800" dirty="0"/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869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MANUEL DOZAJ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MAKSİMUM KAPASİTE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% 0 ÷ 20 DOZLAMA SEÇEĞİ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% 0 ÷ 100 DOZLAMA SEÇENEĞİ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POTANSIYOMETRE İLE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75" y="1675360"/>
            <a:ext cx="3667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İçerik Yer Tutucusu 2"/>
          <p:cNvSpPr txBox="1">
            <a:spLocks/>
          </p:cNvSpPr>
          <p:nvPr/>
        </p:nvSpPr>
        <p:spPr>
          <a:xfrm>
            <a:off x="3530525" y="3717033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AKL</a:t>
            </a:r>
          </a:p>
        </p:txBody>
      </p:sp>
    </p:spTree>
    <p:extLst>
      <p:ext uri="{BB962C8B-B14F-4D97-AF65-F5344CB8AC3E}">
        <p14:creationId xmlns:p14="http://schemas.microsoft.com/office/powerpoint/2010/main" val="28770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4 ÷ 20 </a:t>
            </a:r>
            <a:r>
              <a:rPr lang="tr-TR" sz="1800" dirty="0" err="1"/>
              <a:t>mA</a:t>
            </a:r>
            <a:r>
              <a:rPr lang="tr-TR" sz="1800" dirty="0"/>
              <a:t> KONTROLLÜ ORANSAL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PULS KONTROLLÜ VURUŞ KONTROLÜ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POTANSIYOMETRE İLE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67435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APG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50" y="1632498"/>
            <a:ext cx="36385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GECİKMELİ BAŞLAMA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ÇALIŞ – DUR SEÇENEKLİ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POTANSIYOMETRE İLE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429422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ATL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8539"/>
            <a:ext cx="36195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4 ÷ 20 </a:t>
            </a:r>
            <a:r>
              <a:rPr lang="tr-TR" sz="1800" dirty="0" err="1"/>
              <a:t>mA</a:t>
            </a:r>
            <a:r>
              <a:rPr lang="tr-TR" sz="1800" dirty="0"/>
              <a:t> KONTROLLÜ ORANSAL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PULS KONTROLLÜ ORANSAL DOZLAMA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1800" dirty="0"/>
              <a:t>PULS SİNYALİNE GÖRE VURUŞ KONTROLÜ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1800" dirty="0"/>
              <a:t>PPM MODE İLE ORANSAL DOZLAMA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DİJİTAL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38314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TPG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00" y="1689647"/>
            <a:ext cx="3619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PH/ORP KONTROLLÜ DOZAJ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DİJİTAL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PT100 SICAKLIK SENSÖRÜ BAĞLANABİLME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4 ÷ 20 </a:t>
            </a:r>
            <a:r>
              <a:rPr lang="tr-TR" dirty="0" err="1"/>
              <a:t>mA</a:t>
            </a:r>
            <a:r>
              <a:rPr lang="tr-TR" dirty="0"/>
              <a:t> SİNYAL ÇIKIŞI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14502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TPR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75" y="1562100"/>
            <a:ext cx="36671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CL2 – H2O2 – PAA KONTROLLÜ DOZAJ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DİJİTAL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PT100 SICAKLIK SENSÖRÜ BAĞLANABİLME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4 ÷ 20 </a:t>
            </a:r>
            <a:r>
              <a:rPr lang="tr-TR" dirty="0" err="1"/>
              <a:t>mA</a:t>
            </a:r>
            <a:r>
              <a:rPr lang="tr-TR" dirty="0"/>
              <a:t> SİNYAL ÇIKIŞI</a:t>
            </a:r>
          </a:p>
          <a:p>
            <a:endParaRPr lang="tr-TR" dirty="0"/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429422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TMP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20" y="1600200"/>
            <a:ext cx="3648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TEKNA EVO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PROGRAMLANABİLİR ZAMAN KONTROLÜ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1800" dirty="0"/>
              <a:t>HAFTALIK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1800" dirty="0"/>
              <a:t>ÇALIŞ – DUR SEÇENEKLİ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DİJİTAL DEBİ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  <a:p>
            <a:endParaRPr lang="tr-TR" dirty="0"/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429422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TCK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08" y="1630604"/>
            <a:ext cx="3695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r>
              <a:rPr lang="tr-TR" dirty="0"/>
              <a:t>TEKBA SERİSİ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03848" y="5589240"/>
            <a:ext cx="2569733" cy="53692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TEKBA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F0F4AE-8F0C-4D55-91BB-1B5B6B5D7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dirty="0"/>
              <a:t>TEKBA SERİSİ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276872"/>
            <a:ext cx="4762872" cy="460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 STANDART PVDF-T POMPA KAFASI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755576" y="2809527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2,5…110 LT/H DOZLAMA ARALIĞI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3385591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AYNI BOYUTTA 4 FARKLI MODEL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5576" y="3933056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STANDART SEVİYE SENSÖRÜ GİRİŞİ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55576" y="4509120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DAHA UZUN DİYAFRAM ÖMRÜ – POMPA GÖVDESİNDE PP VE FİBERGLASS MALZEME İLE KAPLI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1E75A0-3662-4140-82C2-31F2DF475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63" y="1717996"/>
            <a:ext cx="3795837" cy="3795837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F416FDC4-6455-4059-83CD-C1272EECAE08}"/>
              </a:ext>
            </a:extLst>
          </p:cNvPr>
          <p:cNvSpPr txBox="1">
            <a:spLocks/>
          </p:cNvSpPr>
          <p:nvPr/>
        </p:nvSpPr>
        <p:spPr>
          <a:xfrm>
            <a:off x="755576" y="5398925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STROKE UZUNLUĞU AYARLANMA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TEKBA SERİSİ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123728" y="1480376"/>
            <a:ext cx="489654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2,5……110 LT/H DOZLAMA ARALIĞI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861323-3DFB-4C5C-93AA-C1922DCA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7896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DOZAJ NEDİR? </a:t>
            </a:r>
            <a:br>
              <a:rPr lang="tr-TR" b="1" u="sng" dirty="0"/>
            </a:br>
            <a:r>
              <a:rPr lang="tr-TR" b="1" u="sng" dirty="0"/>
              <a:t>DOZAJ POMPASI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936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u="sng" dirty="0"/>
              <a:t>DOZAJ :</a:t>
            </a:r>
            <a:r>
              <a:rPr lang="tr-TR" sz="2000" dirty="0"/>
              <a:t> BİR BİLEŞİĞE YADA KARIŞIMIN İÇERİSİNE GİRECEK MADDE      MİKTARINA DENİR.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39552" y="40770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u="sng" dirty="0">
                <a:solidFill>
                  <a:schemeClr val="tx1"/>
                </a:solidFill>
                <a:latin typeface="+mn-lt"/>
              </a:rPr>
              <a:t>DOZAJ POMPASI : 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HERHANGİ BİR AKIŞKANI BİR YERDEN BAŞKA BİR YERE DOZLAYAN MAKİNEDİR.</a:t>
            </a:r>
          </a:p>
        </p:txBody>
      </p:sp>
    </p:spTree>
    <p:extLst>
      <p:ext uri="{BB962C8B-B14F-4D97-AF65-F5344CB8AC3E}">
        <p14:creationId xmlns:p14="http://schemas.microsoft.com/office/powerpoint/2010/main" val="613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TEKBA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MANUEL STROKE UZUNLUĞU VEYA DİJİTAL KAPASİTE AYARI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38314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TEKBA EML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26EA1D-3C79-4DFB-A26D-09A25485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30635"/>
            <a:ext cx="1944216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TEKBA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MANUEL STROKE UZUNLUĞU VEYA DİJİTAL KAPASİTE AYARI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4 ÷ 20 </a:t>
            </a:r>
            <a:r>
              <a:rPr lang="tr-TR" dirty="0" err="1"/>
              <a:t>mA</a:t>
            </a:r>
            <a:r>
              <a:rPr lang="tr-TR" dirty="0"/>
              <a:t> KONTROLLÜ ORANSAL DOZLAMA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38314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TEKBA EMM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26EA1D-3C79-4DFB-A26D-09A25485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30635"/>
            <a:ext cx="1944216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TEKBA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MANUEL STROKE UZUNLUĞU VEYA DİJİTAL KAPASİTE AYARI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PULS KONTROLLÜ ORANSAL DOZLAMA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38314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TEKBA EMC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26EA1D-3C79-4DFB-A26D-09A25485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30635"/>
            <a:ext cx="1944216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dirty="0"/>
              <a:t>TEKBA SERİSİ MODELLER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3 FARKLI DOZLAMA SEÇENEĞİ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MANUEL DOZLAMA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MANUEL STROKE UZUNLUĞU VEYA DİJİTAL KAPASİTE AYARI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PULS KONTROLLÜ VEYA 4-20 MA HARİCİ SİNYAL İLE  ORANSAL DOZLAMA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SEVİYE KONTROL GİRİŞİ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PPM OLARAK DOZAJ MİKTARI GÖSTERME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3338314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TEKBA EMG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26EA1D-3C79-4DFB-A26D-09A25485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30635"/>
            <a:ext cx="1944216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8856" y="5301208"/>
            <a:ext cx="4839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AutoNum type="arabicPeriod"/>
              <a:defRPr/>
            </a:pPr>
            <a:r>
              <a:rPr lang="en-GB" sz="2400" i="0" dirty="0"/>
              <a:t>Bracket </a:t>
            </a:r>
            <a:r>
              <a:rPr lang="tr-TR" sz="2400" i="0" dirty="0"/>
              <a:t>montajı</a:t>
            </a:r>
            <a:endParaRPr lang="en-GB" sz="2400" i="0" dirty="0"/>
          </a:p>
          <a:p>
            <a:pPr marL="457200" indent="-45720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AutoNum type="arabicPeriod"/>
              <a:defRPr/>
            </a:pPr>
            <a:r>
              <a:rPr lang="en-GB" sz="2400" i="0" dirty="0"/>
              <a:t>P</a:t>
            </a:r>
            <a:r>
              <a:rPr lang="tr-TR" sz="2400" i="0" dirty="0" err="1"/>
              <a:t>ompa</a:t>
            </a:r>
            <a:r>
              <a:rPr lang="tr-TR" sz="2400" i="0" dirty="0"/>
              <a:t> montajı</a:t>
            </a:r>
            <a:endParaRPr lang="en-GB" sz="2400" i="0" dirty="0"/>
          </a:p>
        </p:txBody>
      </p:sp>
      <p:pic>
        <p:nvPicPr>
          <p:cNvPr id="8" name="Picture 31" descr="dia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56" y="1901825"/>
            <a:ext cx="2832825" cy="24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dia2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2669" y="1988840"/>
            <a:ext cx="17573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40100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457200" y="260648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000" dirty="0"/>
              <a:t>SEKO SOLENOID DOZAJ POMPALARI ÖRNEK MONTAJ ŞEKİLLERİ</a:t>
            </a:r>
          </a:p>
        </p:txBody>
      </p:sp>
    </p:spTree>
    <p:extLst>
      <p:ext uri="{BB962C8B-B14F-4D97-AF65-F5344CB8AC3E}">
        <p14:creationId xmlns:p14="http://schemas.microsoft.com/office/powerpoint/2010/main" val="29192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1717675"/>
            <a:ext cx="3962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0" i="0" dirty="0"/>
              <a:t>ÇEŞİTLİ MONTAJ ŞEKİLLERİ </a:t>
            </a:r>
            <a:r>
              <a:rPr lang="en-GB" b="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2" name="Rectangle 637"/>
          <p:cNvSpPr>
            <a:spLocks noChangeArrowheads="1"/>
          </p:cNvSpPr>
          <p:nvPr/>
        </p:nvSpPr>
        <p:spPr bwMode="auto">
          <a:xfrm>
            <a:off x="2362200" y="3048000"/>
            <a:ext cx="2057400" cy="32004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ctangle 639"/>
          <p:cNvSpPr>
            <a:spLocks noChangeArrowheads="1"/>
          </p:cNvSpPr>
          <p:nvPr/>
        </p:nvSpPr>
        <p:spPr bwMode="auto">
          <a:xfrm>
            <a:off x="152400" y="3048000"/>
            <a:ext cx="2057400" cy="32004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Picture 640" descr="dia2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3187700"/>
            <a:ext cx="17938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41" descr="dia2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29000"/>
            <a:ext cx="1889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49"/>
          <p:cNvSpPr>
            <a:spLocks noChangeArrowheads="1"/>
          </p:cNvSpPr>
          <p:nvPr/>
        </p:nvSpPr>
        <p:spPr bwMode="auto">
          <a:xfrm>
            <a:off x="323528" y="2420888"/>
            <a:ext cx="1007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1600" dirty="0">
                <a:cs typeface="Times New Roman" pitchFamily="18" charset="0"/>
              </a:rPr>
              <a:t>Duvar Tip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7" name="Rectangle 650"/>
          <p:cNvSpPr>
            <a:spLocks noChangeArrowheads="1"/>
          </p:cNvSpPr>
          <p:nvPr/>
        </p:nvSpPr>
        <p:spPr bwMode="auto">
          <a:xfrm>
            <a:off x="2647240" y="2390775"/>
            <a:ext cx="1361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1600" dirty="0">
                <a:cs typeface="Times New Roman" pitchFamily="18" charset="0"/>
              </a:rPr>
              <a:t>Tanka Montaj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8" name="Rectangle 651"/>
          <p:cNvSpPr>
            <a:spLocks noChangeArrowheads="1"/>
          </p:cNvSpPr>
          <p:nvPr/>
        </p:nvSpPr>
        <p:spPr bwMode="auto">
          <a:xfrm>
            <a:off x="4724400" y="3048000"/>
            <a:ext cx="2057400" cy="32004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9" name="Object 6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01353"/>
              </p:ext>
            </p:extLst>
          </p:nvPr>
        </p:nvGraphicFramePr>
        <p:xfrm>
          <a:off x="4806950" y="3212976"/>
          <a:ext cx="189865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CorelDRAW" r:id="rId5" imgW="6976110" imgH="11013440" progId="CorelDRAW.Graphic.13">
                  <p:embed/>
                </p:oleObj>
              </mc:Choice>
              <mc:Fallback>
                <p:oleObj name="CorelDRAW" r:id="rId5" imgW="6976110" imgH="11013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212976"/>
                        <a:ext cx="189865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DCFE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58"/>
          <p:cNvSpPr>
            <a:spLocks noChangeArrowheads="1"/>
          </p:cNvSpPr>
          <p:nvPr/>
        </p:nvSpPr>
        <p:spPr bwMode="auto">
          <a:xfrm>
            <a:off x="4939474" y="2276872"/>
            <a:ext cx="1414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1600" dirty="0">
                <a:cs typeface="Times New Roman" pitchFamily="18" charset="0"/>
              </a:rPr>
              <a:t>Kimyasal alt </a:t>
            </a:r>
            <a:br>
              <a:rPr lang="tr-TR" sz="1600" dirty="0">
                <a:cs typeface="Times New Roman" pitchFamily="18" charset="0"/>
              </a:rPr>
            </a:br>
            <a:r>
              <a:rPr lang="tr-TR" sz="1600" dirty="0">
                <a:cs typeface="Times New Roman" pitchFamily="18" charset="0"/>
              </a:rPr>
              <a:t>seviye montajı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1" name="Rectangle 660"/>
          <p:cNvSpPr>
            <a:spLocks noChangeArrowheads="1"/>
          </p:cNvSpPr>
          <p:nvPr/>
        </p:nvSpPr>
        <p:spPr bwMode="auto">
          <a:xfrm>
            <a:off x="6934200" y="3048000"/>
            <a:ext cx="2057400" cy="32004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2" name="Object 6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51197"/>
              </p:ext>
            </p:extLst>
          </p:nvPr>
        </p:nvGraphicFramePr>
        <p:xfrm>
          <a:off x="7099300" y="3124200"/>
          <a:ext cx="18161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CorelDRAW" r:id="rId7" imgW="6961251" imgH="11234928" progId="CorelDRAW.Graphic.13">
                  <p:embed/>
                </p:oleObj>
              </mc:Choice>
              <mc:Fallback>
                <p:oleObj name="CorelDRAW" r:id="rId7" imgW="6961251" imgH="11234928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124200"/>
                        <a:ext cx="18161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DCFE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62"/>
          <p:cNvSpPr>
            <a:spLocks noChangeArrowheads="1"/>
          </p:cNvSpPr>
          <p:nvPr/>
        </p:nvSpPr>
        <p:spPr bwMode="auto">
          <a:xfrm>
            <a:off x="7006951" y="2386013"/>
            <a:ext cx="1948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1600" dirty="0">
                <a:cs typeface="Times New Roman" pitchFamily="18" charset="0"/>
              </a:rPr>
              <a:t>Debi ye bağlı montaj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4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sz="4000" dirty="0"/>
              <a:t>SEKO SOLENOID DOZAJ POMPALARI ÖRNEK MONTAJ ŞEKİLLERİ</a:t>
            </a:r>
          </a:p>
        </p:txBody>
      </p:sp>
    </p:spTree>
    <p:extLst>
      <p:ext uri="{BB962C8B-B14F-4D97-AF65-F5344CB8AC3E}">
        <p14:creationId xmlns:p14="http://schemas.microsoft.com/office/powerpoint/2010/main" val="36651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/>
      <p:bldP spid="17" grpId="0"/>
      <p:bldP spid="18" grpId="0" animBg="1"/>
      <p:bldP spid="20" grpId="0"/>
      <p:bldP spid="21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30"/>
          <p:cNvSpPr txBox="1">
            <a:spLocks noChangeArrowheads="1"/>
          </p:cNvSpPr>
          <p:nvPr/>
        </p:nvSpPr>
        <p:spPr>
          <a:xfrm>
            <a:off x="381000" y="1628775"/>
            <a:ext cx="2750840" cy="714375"/>
          </a:xfrm>
          <a:prstGeom prst="rect">
            <a:avLst/>
          </a:prstGeom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Örnek Montaj 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6" y="2492896"/>
            <a:ext cx="48553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79" y="1772816"/>
            <a:ext cx="3309269" cy="44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tr-TR" sz="4000" dirty="0"/>
              <a:t>SEKO SOLENOID DOZAJ POMPALARI ÖRNEK MONTAJ ŞEKİLLERİ</a:t>
            </a:r>
          </a:p>
        </p:txBody>
      </p:sp>
    </p:spTree>
    <p:extLst>
      <p:ext uri="{BB962C8B-B14F-4D97-AF65-F5344CB8AC3E}">
        <p14:creationId xmlns:p14="http://schemas.microsoft.com/office/powerpoint/2010/main" val="31865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tr-TR" dirty="0"/>
              <a:t>Sıvıyla temas halindeki parçaların imalat malzemeleri, gündelik kullanımda en çok karşılaşılan kimyasal ürünlerle uyumlu olacak şekilde seçilmiştir. Pazarda satılan kimyasal ürünlerin çeşitliliği göz önüne alındığında, </a:t>
            </a:r>
            <a:r>
              <a:rPr lang="tr-TR" dirty="0" err="1"/>
              <a:t>dozlanan</a:t>
            </a:r>
            <a:r>
              <a:rPr lang="tr-TR" dirty="0"/>
              <a:t> ürünün ve temas parçası malzemelerinin kimyasal açıdan uyumluluğunun kontrol edilmesi önerilir. </a:t>
            </a:r>
          </a:p>
          <a:p>
            <a:r>
              <a:rPr lang="tr-TR" b="1" dirty="0"/>
              <a:t>H2SO4 SÜLFÜRİK ASİT </a:t>
            </a:r>
            <a:r>
              <a:rPr lang="tr-TR" dirty="0"/>
              <a:t>Tüm pompalar su ile test edilmiştir. Suyla reaksiyona girebilecek kimyasal ürünleri dozlarken, tesisatın tüm dahili parçalarını iyice kurulayın. </a:t>
            </a:r>
          </a:p>
          <a:p>
            <a:r>
              <a:rPr lang="tr-TR" dirty="0"/>
              <a:t>Pompayı sıcaklığın 40°C'yi aşmadığı ve bağıl nemin %90'ın altında olduğu bir konuma kurun. Pompa, IP65 sınıfı koruma düzeyine sahiptir.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45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TEŞEKKÜRLER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294A18-BDA0-4F2A-86A4-50D13361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6" y="1392530"/>
            <a:ext cx="360304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r>
              <a:rPr lang="tr-TR" b="1" u="sng" dirty="0"/>
              <a:t>NERELERDE KULLANILIR?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Yüzme Havuzları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Su &amp; </a:t>
            </a:r>
            <a:r>
              <a:rPr lang="tr-TR" sz="2800" dirty="0" err="1"/>
              <a:t>Atıksu</a:t>
            </a:r>
            <a:r>
              <a:rPr lang="tr-TR" sz="2800" dirty="0"/>
              <a:t> Arıtma Tesisleri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Kimya Sektöründe kimyasal dozaj pompası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Petrokimya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Endüstriyel Tesisler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Gıda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Maden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Enerji Tesisleri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Tekstil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Hassas </a:t>
            </a:r>
            <a:r>
              <a:rPr lang="tr-TR" sz="2800" dirty="0" err="1"/>
              <a:t>Dozlamanın</a:t>
            </a:r>
            <a:r>
              <a:rPr lang="tr-TR" sz="2800" dirty="0"/>
              <a:t> önemli olduğu diğer tüm uygulamalar.</a:t>
            </a:r>
          </a:p>
        </p:txBody>
      </p:sp>
    </p:spTree>
    <p:extLst>
      <p:ext uri="{BB962C8B-B14F-4D97-AF65-F5344CB8AC3E}">
        <p14:creationId xmlns:p14="http://schemas.microsoft.com/office/powerpoint/2010/main" val="3239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SOLENOID DOZAJ POMPASI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6096" y="2060848"/>
            <a:ext cx="1088604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600" dirty="0"/>
              <a:t>POMPA KAFASI</a:t>
            </a:r>
          </a:p>
          <a:p>
            <a:pPr lvl="1"/>
            <a:endParaRPr lang="tr-TR" dirty="0"/>
          </a:p>
        </p:txBody>
      </p:sp>
      <p:pic>
        <p:nvPicPr>
          <p:cNvPr id="4" name="Picture 20" descr="spacc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2448272" cy="3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6660232" y="2923828"/>
            <a:ext cx="1152128" cy="289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SOLENOID</a:t>
            </a:r>
            <a:r>
              <a:rPr lang="tr-TR" sz="1600" dirty="0"/>
              <a:t>  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2696339"/>
            <a:ext cx="4392488" cy="1083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ADINI İÇİNDE  KULLANILAN ELEKTROMANYETİK (SOLENOID) PARÇADAN ALMAKTADIR.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lvl="1"/>
            <a:endParaRPr lang="tr-TR" sz="2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5576" y="4298093"/>
            <a:ext cx="4392488" cy="439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BU PARÇA SALINIM YAPARAK ÇALIŞIR</a:t>
            </a:r>
            <a:r>
              <a:rPr lang="tr-TR" sz="2000" dirty="0"/>
              <a:t>.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lvl="1"/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436096" y="5993228"/>
            <a:ext cx="2448272" cy="38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1600" dirty="0"/>
              <a:t>TEMEL YAPISI</a:t>
            </a:r>
          </a:p>
          <a:p>
            <a:pPr lvl="1"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6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r>
              <a:rPr lang="tr-TR" sz="4800" dirty="0"/>
              <a:t>KAFA VE ÇEKVALF YAPISI (HİDROLİK BÖLÜM)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5232" y="5229200"/>
            <a:ext cx="181054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ÇEKVALF SETİ</a:t>
            </a:r>
          </a:p>
        </p:txBody>
      </p:sp>
      <p:pic>
        <p:nvPicPr>
          <p:cNvPr id="4" name="Picture 9" descr="Corpo_po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01514"/>
            <a:ext cx="137477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valv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1"/>
            <a:ext cx="1371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7020272" y="1916832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800" dirty="0"/>
              <a:t>SIKIŞTIRMA RAKORU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020272" y="2276872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HALKASI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020272" y="5379658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EMZİĞİ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699792" y="2924944"/>
            <a:ext cx="165618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BASMA ÇEKVALFİ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2771800" y="4022634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KAFA ANA GÖVDESİ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699792" y="5091626"/>
            <a:ext cx="165618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EMME ÇEKVALFİ</a:t>
            </a:r>
          </a:p>
        </p:txBody>
      </p:sp>
      <p:sp>
        <p:nvSpPr>
          <p:cNvPr id="50" name="İçerik Yer Tutucusu 2"/>
          <p:cNvSpPr txBox="1">
            <a:spLocks/>
          </p:cNvSpPr>
          <p:nvPr/>
        </p:nvSpPr>
        <p:spPr>
          <a:xfrm>
            <a:off x="7020272" y="6093296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800" dirty="0"/>
              <a:t>SIKIŞTIRMA RAKORU</a:t>
            </a:r>
          </a:p>
        </p:txBody>
      </p:sp>
      <p:sp>
        <p:nvSpPr>
          <p:cNvPr id="51" name="İçerik Yer Tutucusu 2"/>
          <p:cNvSpPr txBox="1">
            <a:spLocks/>
          </p:cNvSpPr>
          <p:nvPr/>
        </p:nvSpPr>
        <p:spPr>
          <a:xfrm>
            <a:off x="7020272" y="5737804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HALKASI</a:t>
            </a:r>
          </a:p>
        </p:txBody>
      </p:sp>
      <p:sp>
        <p:nvSpPr>
          <p:cNvPr id="52" name="İçerik Yer Tutucusu 2"/>
          <p:cNvSpPr txBox="1">
            <a:spLocks/>
          </p:cNvSpPr>
          <p:nvPr/>
        </p:nvSpPr>
        <p:spPr>
          <a:xfrm>
            <a:off x="7020272" y="2641005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EMZİĞİ</a:t>
            </a:r>
          </a:p>
        </p:txBody>
      </p:sp>
      <p:cxnSp>
        <p:nvCxnSpPr>
          <p:cNvPr id="54" name="Düz Ok Bağlayıcısı 53"/>
          <p:cNvCxnSpPr>
            <a:stCxn id="7" idx="1"/>
          </p:cNvCxnSpPr>
          <p:nvPr/>
        </p:nvCxnSpPr>
        <p:spPr>
          <a:xfrm flipH="1">
            <a:off x="5907459" y="2093631"/>
            <a:ext cx="1112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Ok Bağlayıcısı 55"/>
          <p:cNvCxnSpPr>
            <a:stCxn id="8" idx="1"/>
          </p:cNvCxnSpPr>
          <p:nvPr/>
        </p:nvCxnSpPr>
        <p:spPr>
          <a:xfrm flipH="1">
            <a:off x="5796136" y="2453671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üz Ok Bağlayıcısı 57"/>
          <p:cNvCxnSpPr>
            <a:stCxn id="52" idx="1"/>
          </p:cNvCxnSpPr>
          <p:nvPr/>
        </p:nvCxnSpPr>
        <p:spPr>
          <a:xfrm flipH="1">
            <a:off x="5796136" y="281780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Ok Bağlayıcısı 59"/>
          <p:cNvCxnSpPr>
            <a:stCxn id="50" idx="1"/>
          </p:cNvCxnSpPr>
          <p:nvPr/>
        </p:nvCxnSpPr>
        <p:spPr>
          <a:xfrm flipH="1">
            <a:off x="5907459" y="6270095"/>
            <a:ext cx="1112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Ok Bağlayıcısı 61"/>
          <p:cNvCxnSpPr>
            <a:stCxn id="51" idx="1"/>
          </p:cNvCxnSpPr>
          <p:nvPr/>
        </p:nvCxnSpPr>
        <p:spPr>
          <a:xfrm flipH="1">
            <a:off x="5796136" y="591460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Ok Bağlayıcısı 63"/>
          <p:cNvCxnSpPr>
            <a:stCxn id="9" idx="1"/>
          </p:cNvCxnSpPr>
          <p:nvPr/>
        </p:nvCxnSpPr>
        <p:spPr>
          <a:xfrm flipH="1">
            <a:off x="5796136" y="555645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İçerik Yer Tutucusu 2"/>
          <p:cNvSpPr txBox="1">
            <a:spLocks/>
          </p:cNvSpPr>
          <p:nvPr/>
        </p:nvSpPr>
        <p:spPr>
          <a:xfrm>
            <a:off x="7020272" y="3669036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HAVA ALMA VANASI</a:t>
            </a:r>
          </a:p>
        </p:txBody>
      </p:sp>
      <p:cxnSp>
        <p:nvCxnSpPr>
          <p:cNvPr id="67" name="Düz Ok Bağlayıcısı 66"/>
          <p:cNvCxnSpPr>
            <a:stCxn id="65" idx="1"/>
          </p:cNvCxnSpPr>
          <p:nvPr/>
        </p:nvCxnSpPr>
        <p:spPr>
          <a:xfrm flipH="1" flipV="1">
            <a:off x="6594847" y="3838648"/>
            <a:ext cx="425425" cy="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Ok Bağlayıcısı 68"/>
          <p:cNvCxnSpPr>
            <a:stCxn id="10" idx="3"/>
          </p:cNvCxnSpPr>
          <p:nvPr/>
        </p:nvCxnSpPr>
        <p:spPr>
          <a:xfrm>
            <a:off x="4355976" y="310174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üz Ok Bağlayıcısı 71"/>
          <p:cNvCxnSpPr>
            <a:stCxn id="12" idx="3"/>
          </p:cNvCxnSpPr>
          <p:nvPr/>
        </p:nvCxnSpPr>
        <p:spPr>
          <a:xfrm>
            <a:off x="4355976" y="526842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Düz Ok Bağlayıcısı 74"/>
          <p:cNvCxnSpPr>
            <a:stCxn id="10" idx="1"/>
          </p:cNvCxnSpPr>
          <p:nvPr/>
        </p:nvCxnSpPr>
        <p:spPr>
          <a:xfrm flipH="1">
            <a:off x="2199184" y="3101743"/>
            <a:ext cx="500608" cy="327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Ok Bağlayıcısı 76"/>
          <p:cNvCxnSpPr>
            <a:stCxn id="12" idx="1"/>
          </p:cNvCxnSpPr>
          <p:nvPr/>
        </p:nvCxnSpPr>
        <p:spPr>
          <a:xfrm flipH="1" flipV="1">
            <a:off x="2199184" y="4581128"/>
            <a:ext cx="500608" cy="68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Düz Ok Bağlayıcısı 78"/>
          <p:cNvCxnSpPr>
            <a:stCxn id="11" idx="3"/>
          </p:cNvCxnSpPr>
          <p:nvPr/>
        </p:nvCxnSpPr>
        <p:spPr>
          <a:xfrm>
            <a:off x="4788024" y="4199433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50" grpId="0"/>
      <p:bldP spid="51" grpId="0"/>
      <p:bldP spid="5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SEKO SOLENOID DOZAJ POMPALARI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1810544" cy="388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/>
              <a:t>INVIKTA SERİSİ 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180937" y="3130849"/>
            <a:ext cx="1944216" cy="38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KOMPACT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SERİSİ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148418" y="1699664"/>
            <a:ext cx="2088232" cy="38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TEKNA EVO SERİSİ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938532" y="3365764"/>
            <a:ext cx="2088232" cy="38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TEKBA SERİSİ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907B3DC-8302-43A9-AC04-46BBD84C6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48" y="3560084"/>
            <a:ext cx="3288746" cy="328874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1BFE3AF-B7FC-44D5-99B6-33E26E7A0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92" y="2120845"/>
            <a:ext cx="2092047" cy="371703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0A83689-077E-45CC-A6F8-A0AF62B83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47" y="3429000"/>
            <a:ext cx="1985871" cy="407707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5DC6D39-953F-4641-A9A0-F062E051F5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" y="1962659"/>
            <a:ext cx="2204541" cy="4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SEKO SOLENOID DOZAJ POMPALARI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569" y="1600200"/>
            <a:ext cx="2880320" cy="388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/>
              <a:t>STANDART ÖZELLİKLER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189683" y="2238075"/>
            <a:ext cx="2088232" cy="38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+mn-lt"/>
              </a:rPr>
              <a:t>PTFE DİYAFRAM </a:t>
            </a:r>
          </a:p>
        </p:txBody>
      </p:sp>
      <p:pic>
        <p:nvPicPr>
          <p:cNvPr id="12" name="Picture 37" descr="diaframm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81064"/>
            <a:ext cx="1946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logo-MPS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İçerik Yer Tutucusu 2"/>
          <p:cNvSpPr txBox="1">
            <a:spLocks/>
          </p:cNvSpPr>
          <p:nvPr/>
        </p:nvSpPr>
        <p:spPr>
          <a:xfrm>
            <a:off x="1115616" y="5920681"/>
            <a:ext cx="2518221" cy="53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  <a:latin typeface="+mn-lt"/>
              </a:rPr>
              <a:t>EN AZ 5 YILLIK ÇALIŞMA ÖMRÜ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5796136" y="5920681"/>
            <a:ext cx="2371253" cy="26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  <a:latin typeface="+mn-lt"/>
              </a:rPr>
              <a:t>DÜŞÜK ENERJİ TÜKETİMİ</a:t>
            </a:r>
          </a:p>
        </p:txBody>
      </p:sp>
    </p:spTree>
    <p:extLst>
      <p:ext uri="{BB962C8B-B14F-4D97-AF65-F5344CB8AC3E}">
        <p14:creationId xmlns:p14="http://schemas.microsoft.com/office/powerpoint/2010/main" val="38435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dirty="0"/>
              <a:t>INVIKTA SERİSİ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276872"/>
            <a:ext cx="4762872" cy="460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 STANDART PVDF-T POMPA KAFASI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755576" y="2809527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0,2……5 LT/H DOZLAMA ARALIĞI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3385591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AYNI BOYUTTA 5 FARKLI MODEL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5576" y="3933056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STANDART SEVİYE SENSÖRÜ GİRİŞİ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55576" y="4509120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SADECE MANUEL ÇALIŞMA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2A3488B-3132-403A-8672-18D2C184D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3746"/>
            <a:ext cx="3091927" cy="40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873</Words>
  <Application>Microsoft Office PowerPoint</Application>
  <PresentationFormat>Ekran Gösterisi (4:3)</PresentationFormat>
  <Paragraphs>218</Paragraphs>
  <Slides>38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Wingdings</vt:lpstr>
      <vt:lpstr>Office Teması</vt:lpstr>
      <vt:lpstr>CorelDRAW</vt:lpstr>
      <vt:lpstr>PowerPoint Sunusu</vt:lpstr>
      <vt:lpstr>TEMEL KAVRAMLAR</vt:lpstr>
      <vt:lpstr>DOZAJ NEDİR?  DOZAJ POMPASI NEDİR?</vt:lpstr>
      <vt:lpstr>NERELERDE KULLANILIR?</vt:lpstr>
      <vt:lpstr>SOLENOID DOZAJ POMPASI NEDİR?</vt:lpstr>
      <vt:lpstr>KAFA VE ÇEKVALF YAPISI (HİDROLİK BÖLÜM)</vt:lpstr>
      <vt:lpstr>SEKO SOLENOID DOZAJ POMPALARI </vt:lpstr>
      <vt:lpstr>SEKO SOLENOID DOZAJ POMPALARI </vt:lpstr>
      <vt:lpstr>INVIKTA SERİSİ </vt:lpstr>
      <vt:lpstr>INVIKTA SERİSİ </vt:lpstr>
      <vt:lpstr>INVIKTA SERİSİ </vt:lpstr>
      <vt:lpstr>KOMPACT SERİSİ</vt:lpstr>
      <vt:lpstr>KOMPACT SERİSİ</vt:lpstr>
      <vt:lpstr>KOMPACT SERİSİ </vt:lpstr>
      <vt:lpstr>KOMPACT SERİSİ</vt:lpstr>
      <vt:lpstr>TEKNA EVO SERİSİ</vt:lpstr>
      <vt:lpstr>TEKNA EVO SERİSİ</vt:lpstr>
      <vt:lpstr>TEKNA EVO SERİSİ</vt:lpstr>
      <vt:lpstr>TEKNA EVO SERİSİ</vt:lpstr>
      <vt:lpstr>TEKNA EVO SERİSİ MODELLER</vt:lpstr>
      <vt:lpstr>TEKNA EVO SERİSİ MODELLER</vt:lpstr>
      <vt:lpstr>TEKNA EVO SERİSİ MODELLER</vt:lpstr>
      <vt:lpstr>TEKNA EVO SERİSİ MODELLER</vt:lpstr>
      <vt:lpstr>TEKNA EVO SERİSİ MODELLER</vt:lpstr>
      <vt:lpstr>TEKNA EVO SERİSİ MODELLER</vt:lpstr>
      <vt:lpstr>TEKNA EVO SERİSİ MODELLER</vt:lpstr>
      <vt:lpstr>TEKBA SERİSİ</vt:lpstr>
      <vt:lpstr>TEKBA SERİSİ </vt:lpstr>
      <vt:lpstr>TEKBA SERİSİ</vt:lpstr>
      <vt:lpstr>TEKBA SERİSİ MODELLER</vt:lpstr>
      <vt:lpstr>TEKBA SERİSİ MODELLER</vt:lpstr>
      <vt:lpstr>TEKBA SERİSİ MODELLER</vt:lpstr>
      <vt:lpstr>TEKBA SERİSİ MODELLER</vt:lpstr>
      <vt:lpstr>PowerPoint Sunusu</vt:lpstr>
      <vt:lpstr>SEKO SOLENOID DOZAJ POMPALARI ÖRNEK MONTAJ ŞEKİLLERİ</vt:lpstr>
      <vt:lpstr>SEKO SOLENOID DOZAJ POMPALARI ÖRNEK MONTAJ ŞEKİLLERİ</vt:lpstr>
      <vt:lpstr>DİKKAT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SOFUOGLU</dc:creator>
  <cp:lastModifiedBy>Merve SOFUOGLU</cp:lastModifiedBy>
  <cp:revision>79</cp:revision>
  <dcterms:created xsi:type="dcterms:W3CDTF">2013-01-21T10:39:23Z</dcterms:created>
  <dcterms:modified xsi:type="dcterms:W3CDTF">2019-10-22T12:31:23Z</dcterms:modified>
</cp:coreProperties>
</file>